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73" r:id="rId4"/>
    <p:sldId id="274" r:id="rId5"/>
    <p:sldId id="276" r:id="rId6"/>
    <p:sldId id="277" r:id="rId7"/>
    <p:sldId id="278" r:id="rId8"/>
    <p:sldId id="275" r:id="rId9"/>
    <p:sldId id="295" r:id="rId10"/>
    <p:sldId id="279" r:id="rId11"/>
    <p:sldId id="280" r:id="rId12"/>
    <p:sldId id="281" r:id="rId13"/>
    <p:sldId id="282" r:id="rId14"/>
    <p:sldId id="283" r:id="rId15"/>
    <p:sldId id="284" r:id="rId16"/>
    <p:sldId id="286" r:id="rId17"/>
    <p:sldId id="285" r:id="rId18"/>
    <p:sldId id="288" r:id="rId19"/>
    <p:sldId id="289" r:id="rId20"/>
    <p:sldId id="290" r:id="rId21"/>
    <p:sldId id="296" r:id="rId22"/>
    <p:sldId id="291" r:id="rId23"/>
    <p:sldId id="292" r:id="rId24"/>
    <p:sldId id="297" r:id="rId25"/>
    <p:sldId id="293" r:id="rId26"/>
    <p:sldId id="294" r:id="rId27"/>
    <p:sldId id="298" r:id="rId28"/>
    <p:sldId id="299" r:id="rId29"/>
    <p:sldId id="300" r:id="rId30"/>
    <p:sldId id="301" r:id="rId31"/>
    <p:sldId id="302" r:id="rId32"/>
    <p:sldId id="303" r:id="rId33"/>
  </p:sldIdLst>
  <p:sldSz cx="18288000" cy="10287000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SVN-Newton" panose="02040603050506020204" pitchFamily="18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#9Slide06 SVNDope Script" pitchFamily="2" charset="0"/>
      <p:regular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1D"/>
    <a:srgbClr val="003382"/>
    <a:srgbClr val="5BC5E2"/>
    <a:srgbClr val="E569AE"/>
    <a:srgbClr val="385D8A"/>
    <a:srgbClr val="A36EDA"/>
    <a:srgbClr val="FF6452"/>
    <a:srgbClr val="41C48D"/>
    <a:srgbClr val="E96347"/>
    <a:srgbClr val="FED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11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BC6B-4377-40AF-B4AF-4A5B2FF2EFEF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19A6E-3939-4F16-8C7B-C830AE4A0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9A6E-3939-4F16-8C7B-C830AE4A004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0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9A6E-3939-4F16-8C7B-C830AE4A004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8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9A6E-3939-4F16-8C7B-C830AE4A004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03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19A6E-3939-4F16-8C7B-C830AE4A004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7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31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19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502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17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04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4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53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51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24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0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 rot="16200000">
            <a:off x="4229101" y="-4229102"/>
            <a:ext cx="10287000" cy="18745202"/>
          </a:xfrm>
          <a:custGeom>
            <a:avLst/>
            <a:gdLst/>
            <a:ahLst/>
            <a:cxnLst/>
            <a:rect l="l" t="t" r="r" b="b"/>
            <a:pathLst>
              <a:path w="14118838" h="19119260">
                <a:moveTo>
                  <a:pt x="0" y="0"/>
                </a:moveTo>
                <a:lnTo>
                  <a:pt x="14118838" y="0"/>
                </a:lnTo>
                <a:lnTo>
                  <a:pt x="14118838" y="19119260"/>
                </a:lnTo>
                <a:lnTo>
                  <a:pt x="0" y="191192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7264743" y="544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4754880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B4CF70CF-4EA6-3E04-12FD-D1D1E8B7C05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48022" y="11819690"/>
            <a:ext cx="2706858" cy="38133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972300" y="1190315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Măng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#9Slide06 SVNDope Script" pitchFamily="2" charset="0"/>
                <a:ea typeface="+mn-ea"/>
                <a:cs typeface="+mn-cs"/>
              </a:rPr>
              <a:t> non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#9Slide06 SVNDope Scrip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2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1.pn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6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30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42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1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43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471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" y="-126593"/>
            <a:ext cx="1383893" cy="1383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52826" y="275075"/>
            <a:ext cx="4761389" cy="142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327508" y="1330421"/>
            <a:ext cx="15412024" cy="554784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62000" y="800100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8" name="Rectangle 17"/>
          <p:cNvSpPr/>
          <p:nvPr/>
        </p:nvSpPr>
        <p:spPr>
          <a:xfrm>
            <a:off x="1524000" y="1104900"/>
            <a:ext cx="5562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200" y="2506392"/>
            <a:ext cx="4724400" cy="6391870"/>
            <a:chOff x="2590800" y="2180630"/>
            <a:chExt cx="4724400" cy="639187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2180630"/>
              <a:ext cx="4724400" cy="6391870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E569A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436018" y="2552700"/>
              <a:ext cx="3009900" cy="2439496"/>
            </a:xfrm>
            <a:prstGeom prst="triangle">
              <a:avLst>
                <a:gd name="adj" fmla="val 34891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59768" y="5189603"/>
              <a:ext cx="41148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10400" y="2506392"/>
            <a:ext cx="4724400" cy="6391870"/>
            <a:chOff x="2590800" y="2180630"/>
            <a:chExt cx="4724400" cy="6391870"/>
          </a:xfrm>
        </p:grpSpPr>
        <p:sp>
          <p:nvSpPr>
            <p:cNvPr id="21" name="Rounded Rectangle 20"/>
            <p:cNvSpPr/>
            <p:nvPr/>
          </p:nvSpPr>
          <p:spPr>
            <a:xfrm>
              <a:off x="2590800" y="2180630"/>
              <a:ext cx="4724400" cy="6391870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E569A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/>
            <p:cNvSpPr/>
            <p:nvPr/>
          </p:nvSpPr>
          <p:spPr>
            <a:xfrm>
              <a:off x="3436018" y="2379338"/>
              <a:ext cx="3009900" cy="2439496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7000" y="5189603"/>
              <a:ext cx="4572000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i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i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2420600" y="2506392"/>
            <a:ext cx="4724400" cy="6391870"/>
            <a:chOff x="12420600" y="2506392"/>
            <a:chExt cx="4724400" cy="6391870"/>
          </a:xfrm>
        </p:grpSpPr>
        <p:grpSp>
          <p:nvGrpSpPr>
            <p:cNvPr id="24" name="Group 23"/>
            <p:cNvGrpSpPr/>
            <p:nvPr/>
          </p:nvGrpSpPr>
          <p:grpSpPr>
            <a:xfrm>
              <a:off x="12420600" y="2506392"/>
              <a:ext cx="4724400" cy="6391870"/>
              <a:chOff x="2590800" y="2180630"/>
              <a:chExt cx="4724400" cy="639187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2590800" y="2180630"/>
                <a:ext cx="4724400" cy="6391870"/>
              </a:xfrm>
              <a:prstGeom prst="roundRect">
                <a:avLst>
                  <a:gd name="adj" fmla="val 9536"/>
                </a:avLst>
              </a:prstGeom>
              <a:solidFill>
                <a:schemeClr val="bg1"/>
              </a:solidFill>
              <a:ln w="38100">
                <a:solidFill>
                  <a:srgbClr val="E569A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959768" y="5189603"/>
                <a:ext cx="4114800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4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GB" sz="4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GB" sz="4800" i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i="1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r>
                  <a:rPr lang="en-GB" sz="48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GB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" name="Isosceles Triangle 8"/>
            <p:cNvSpPr/>
            <p:nvPr/>
          </p:nvSpPr>
          <p:spPr>
            <a:xfrm>
              <a:off x="13013660" y="2846396"/>
              <a:ext cx="3404935" cy="2471562"/>
            </a:xfrm>
            <a:custGeom>
              <a:avLst/>
              <a:gdLst>
                <a:gd name="connsiteX0" fmla="*/ 0 w 4700335"/>
                <a:gd name="connsiteY0" fmla="*/ 2819400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0 w 4700335"/>
                <a:gd name="connsiteY3" fmla="*/ 2819400 h 2819400"/>
                <a:gd name="connsiteX0" fmla="*/ 1540042 w 4700335"/>
                <a:gd name="connsiteY0" fmla="*/ 2795337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1540042 w 4700335"/>
                <a:gd name="connsiteY3" fmla="*/ 2795337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335" h="2819400">
                  <a:moveTo>
                    <a:pt x="1540042" y="2795337"/>
                  </a:moveTo>
                  <a:lnTo>
                    <a:pt x="0" y="0"/>
                  </a:lnTo>
                  <a:lnTo>
                    <a:pt x="4700335" y="2819400"/>
                  </a:lnTo>
                  <a:lnTo>
                    <a:pt x="1540042" y="279533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439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8"/>
            <a:chOff x="0" y="0"/>
            <a:chExt cx="15501660" cy="5887943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40" name="Group 39"/>
          <p:cNvGrpSpPr/>
          <p:nvPr/>
        </p:nvGrpSpPr>
        <p:grpSpPr>
          <a:xfrm>
            <a:off x="1289051" y="1012351"/>
            <a:ext cx="15262365" cy="3178699"/>
            <a:chOff x="1564696" y="1964801"/>
            <a:chExt cx="15262365" cy="3178699"/>
          </a:xfrm>
        </p:grpSpPr>
        <p:sp>
          <p:nvSpPr>
            <p:cNvPr id="41" name="Freeform 3"/>
            <p:cNvSpPr/>
            <p:nvPr/>
          </p:nvSpPr>
          <p:spPr>
            <a:xfrm>
              <a:off x="15377398" y="4588493"/>
              <a:ext cx="483361" cy="555007"/>
            </a:xfrm>
            <a:custGeom>
              <a:avLst/>
              <a:gdLst/>
              <a:ahLst/>
              <a:cxnLst/>
              <a:rect l="l" t="t" r="r" b="b"/>
              <a:pathLst>
                <a:path w="483361" h="555007">
                  <a:moveTo>
                    <a:pt x="0" y="0"/>
                  </a:moveTo>
                  <a:lnTo>
                    <a:pt x="483361" y="0"/>
                  </a:lnTo>
                  <a:lnTo>
                    <a:pt x="483361" y="555007"/>
                  </a:lnTo>
                  <a:lnTo>
                    <a:pt x="0" y="55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"/>
            <p:cNvSpPr/>
            <p:nvPr/>
          </p:nvSpPr>
          <p:spPr>
            <a:xfrm>
              <a:off x="16237671" y="1964801"/>
              <a:ext cx="589390" cy="676753"/>
            </a:xfrm>
            <a:custGeom>
              <a:avLst/>
              <a:gdLst/>
              <a:ahLst/>
              <a:cxnLst/>
              <a:rect l="l" t="t" r="r" b="b"/>
              <a:pathLst>
                <a:path w="589390" h="676753">
                  <a:moveTo>
                    <a:pt x="0" y="0"/>
                  </a:moveTo>
                  <a:lnTo>
                    <a:pt x="589391" y="0"/>
                  </a:lnTo>
                  <a:lnTo>
                    <a:pt x="589391" y="676753"/>
                  </a:lnTo>
                  <a:lnTo>
                    <a:pt x="0" y="676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5"/>
            <p:cNvSpPr/>
            <p:nvPr/>
          </p:nvSpPr>
          <p:spPr>
            <a:xfrm>
              <a:off x="1564696" y="2051035"/>
              <a:ext cx="514288" cy="590519"/>
            </a:xfrm>
            <a:custGeom>
              <a:avLst/>
              <a:gdLst/>
              <a:ahLst/>
              <a:cxnLst/>
              <a:rect l="l" t="t" r="r" b="b"/>
              <a:pathLst>
                <a:path w="514288" h="590519">
                  <a:moveTo>
                    <a:pt x="0" y="0"/>
                  </a:moveTo>
                  <a:lnTo>
                    <a:pt x="514288" y="0"/>
                  </a:lnTo>
                  <a:lnTo>
                    <a:pt x="514288" y="590519"/>
                  </a:lnTo>
                  <a:lnTo>
                    <a:pt x="0" y="590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2554228" y="1237267"/>
            <a:ext cx="12881188" cy="3948579"/>
            <a:chOff x="2852433" y="1365944"/>
            <a:chExt cx="12881188" cy="3948579"/>
          </a:xfrm>
        </p:grpSpPr>
        <p:sp>
          <p:nvSpPr>
            <p:cNvPr id="25" name="Freeform 3"/>
            <p:cNvSpPr/>
            <p:nvPr/>
          </p:nvSpPr>
          <p:spPr>
            <a:xfrm>
              <a:off x="2852433" y="1365944"/>
              <a:ext cx="12881188" cy="394857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</p:sp>
        <p:sp>
          <p:nvSpPr>
            <p:cNvPr id="2" name="Rectangle 1"/>
            <p:cNvSpPr/>
            <p:nvPr/>
          </p:nvSpPr>
          <p:spPr>
            <a:xfrm>
              <a:off x="5275586" y="2110304"/>
              <a:ext cx="776994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7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GB" sz="7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GB" sz="7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7200" dirty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72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72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72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8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4"/>
          <p:cNvSpPr/>
          <p:nvPr/>
        </p:nvSpPr>
        <p:spPr>
          <a:xfrm>
            <a:off x="566252" y="4381500"/>
            <a:ext cx="5143500" cy="5480749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6019800" y="647700"/>
            <a:ext cx="11201400" cy="8815015"/>
            <a:chOff x="5973069" y="844582"/>
            <a:chExt cx="11201400" cy="8815015"/>
          </a:xfrm>
        </p:grpSpPr>
        <p:sp>
          <p:nvSpPr>
            <p:cNvPr id="3" name="Freeform 3"/>
            <p:cNvSpPr/>
            <p:nvPr/>
          </p:nvSpPr>
          <p:spPr>
            <a:xfrm>
              <a:off x="5973069" y="896597"/>
              <a:ext cx="11201400" cy="8763000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chemeClr val="bg1"/>
            </a:solidFill>
            <a:ln w="190500" cap="sq">
              <a:solidFill>
                <a:srgbClr val="41C48D"/>
              </a:solidFill>
              <a:prstDash val="solid"/>
              <a:miter/>
            </a:ln>
          </p:spPr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302" b="89302" l="3444" r="29028"/>
                      </a14:imgEffect>
                    </a14:imgLayer>
                  </a14:imgProps>
                </a:ext>
              </a:extLst>
            </a:blip>
            <a:srcRect l="3981" r="70942"/>
            <a:stretch/>
          </p:blipFill>
          <p:spPr>
            <a:xfrm>
              <a:off x="8823668" y="844582"/>
              <a:ext cx="5500202" cy="5800166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629400" y="6644748"/>
              <a:ext cx="1028627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Chiếc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biệt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81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1985665"/>
            <a:ext cx="16992600" cy="6391870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E569A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2" b="89302" l="3444" r="29028"/>
                    </a14:imgEffect>
                  </a14:imgLayer>
                </a14:imgProps>
              </a:ext>
            </a:extLst>
          </a:blip>
          <a:srcRect l="3981" r="70942"/>
          <a:stretch/>
        </p:blipFill>
        <p:spPr>
          <a:xfrm>
            <a:off x="917333" y="2854907"/>
            <a:ext cx="4340467" cy="4577183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>
            <a:off x="5503520" y="3390900"/>
            <a:ext cx="4113722" cy="3505200"/>
          </a:xfrm>
          <a:prstGeom prst="triangle">
            <a:avLst/>
          </a:prstGeom>
          <a:solidFill>
            <a:schemeClr val="bg1"/>
          </a:solidFill>
          <a:ln w="47625">
            <a:solidFill>
              <a:srgbClr val="5BC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783678" y="2604343"/>
                <a:ext cx="7513721" cy="50783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 algn="just">
                  <a:buFont typeface="Arial" panose="020B0604020202020204" pitchFamily="34" charset="0"/>
                  <a:buChar char="•"/>
                </a:pP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cạnh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gọi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685800" indent="-685800" algn="just">
                  <a:buFont typeface="Arial" panose="020B0604020202020204" pitchFamily="34" charset="0"/>
                  <a:buChar char="•"/>
                </a:pP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5400" dirty="0" err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GB" sz="5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60</a:t>
                </a:r>
                <a14:m>
                  <m:oMath xmlns:m="http://schemas.openxmlformats.org/officeDocument/2006/math">
                    <m:r>
                      <a:rPr lang="en-GB" sz="5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5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678" y="2604343"/>
                <a:ext cx="7513721" cy="5078313"/>
              </a:xfrm>
              <a:prstGeom prst="rect">
                <a:avLst/>
              </a:prstGeom>
              <a:blipFill>
                <a:blip r:embed="rId4"/>
                <a:stretch>
                  <a:fillRect l="-3977" t="-3361" r="-4302" b="-63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2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762000" y="800100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990600" y="111418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76399" y="2705100"/>
            <a:ext cx="7696201" cy="5476184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979229" y="3036130"/>
            <a:ext cx="5757591" cy="4543187"/>
            <a:chOff x="3843429" y="4545360"/>
            <a:chExt cx="5757591" cy="4543187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276" y="5342307"/>
              <a:ext cx="4438650" cy="3064041"/>
              <a:chOff x="6772276" y="5341161"/>
              <a:chExt cx="4438650" cy="306404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772276" y="5341161"/>
                <a:ext cx="4438650" cy="2933700"/>
              </a:xfrm>
              <a:prstGeom prst="triangle">
                <a:avLst>
                  <a:gd name="adj" fmla="val 34891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>
                <a:stCxn id="13" idx="0"/>
                <a:endCxn id="13" idx="3"/>
              </p:cNvCxnSpPr>
              <p:nvPr/>
            </p:nvCxnSpPr>
            <p:spPr>
              <a:xfrm>
                <a:off x="8320965" y="5341161"/>
                <a:ext cx="0" cy="29337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2024" b="88716" l="39890" r="62789">
                            <a14:backgroundMark x1="47682" y1="63860" x2="47351" y2="82807"/>
                            <a14:backgroundMark x1="47682" y1="83158" x2="59934" y2="83158"/>
                          </a14:backgroundRemoval>
                        </a14:imgEffect>
                      </a14:imgLayer>
                    </a14:imgProps>
                  </a:ext>
                </a:extLst>
              </a:blip>
              <a:srcRect l="44183" t="64343" r="41505" b="14425"/>
              <a:stretch/>
            </p:blipFill>
            <p:spPr>
              <a:xfrm>
                <a:off x="8143374" y="7338402"/>
                <a:ext cx="762000" cy="1066800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730165" y="454536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91420" y="766956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0880" y="825755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43429" y="7680028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208399" y="5306617"/>
            <a:ext cx="6510489" cy="2955008"/>
            <a:chOff x="2852433" y="1365942"/>
            <a:chExt cx="12881188" cy="5766156"/>
          </a:xfrm>
        </p:grpSpPr>
        <p:sp>
          <p:nvSpPr>
            <p:cNvPr id="21" name="Freeform 3"/>
            <p:cNvSpPr/>
            <p:nvPr/>
          </p:nvSpPr>
          <p:spPr>
            <a:xfrm>
              <a:off x="2852433" y="1365942"/>
              <a:ext cx="12881188" cy="5766156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22" name="Rectangle 21"/>
            <p:cNvSpPr/>
            <p:nvPr/>
          </p:nvSpPr>
          <p:spPr>
            <a:xfrm>
              <a:off x="3865527" y="1987322"/>
              <a:ext cx="10854999" cy="4504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AH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BC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379004" y="2705100"/>
            <a:ext cx="6510489" cy="2308325"/>
            <a:chOff x="2852433" y="1365942"/>
            <a:chExt cx="12881188" cy="4504273"/>
          </a:xfrm>
        </p:grpSpPr>
        <p:sp>
          <p:nvSpPr>
            <p:cNvPr id="25" name="Freeform 3"/>
            <p:cNvSpPr/>
            <p:nvPr/>
          </p:nvSpPr>
          <p:spPr>
            <a:xfrm>
              <a:off x="2852433" y="1365942"/>
              <a:ext cx="12881188" cy="4504273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26" name="Rectangle 25"/>
            <p:cNvSpPr/>
            <p:nvPr/>
          </p:nvSpPr>
          <p:spPr>
            <a:xfrm>
              <a:off x="3794114" y="2086628"/>
              <a:ext cx="10854999" cy="3062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ABC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21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762000" y="800100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914400" y="1129807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1371" y="2705100"/>
            <a:ext cx="7520266" cy="5867400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9525000" y="4236945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  <a:p>
            <a:pPr algn="just"/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BC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AH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8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63069" y="3245305"/>
            <a:ext cx="5757591" cy="4543187"/>
            <a:chOff x="3843429" y="4545360"/>
            <a:chExt cx="5757591" cy="4543187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276" y="5342307"/>
              <a:ext cx="4438650" cy="3064041"/>
              <a:chOff x="6772276" y="5341161"/>
              <a:chExt cx="4438650" cy="3064041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6772276" y="5341161"/>
                <a:ext cx="4438650" cy="2933700"/>
              </a:xfrm>
              <a:prstGeom prst="triangle">
                <a:avLst>
                  <a:gd name="adj" fmla="val 34891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>
                <a:stCxn id="13" idx="0"/>
                <a:endCxn id="13" idx="3"/>
              </p:cNvCxnSpPr>
              <p:nvPr/>
            </p:nvCxnSpPr>
            <p:spPr>
              <a:xfrm>
                <a:off x="8320965" y="5341161"/>
                <a:ext cx="0" cy="29337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62024" b="88716" l="39890" r="62789">
                            <a14:backgroundMark x1="47682" y1="63860" x2="47351" y2="82807"/>
                            <a14:backgroundMark x1="47682" y1="83158" x2="59934" y2="83158"/>
                          </a14:backgroundRemoval>
                        </a14:imgEffect>
                      </a14:imgLayer>
                    </a14:imgProps>
                  </a:ext>
                </a:extLst>
              </a:blip>
              <a:srcRect l="44183" t="64343" r="41505" b="14425"/>
              <a:stretch/>
            </p:blipFill>
            <p:spPr>
              <a:xfrm>
                <a:off x="8143374" y="7338402"/>
                <a:ext cx="762000" cy="1066800"/>
              </a:xfrm>
              <a:prstGeom prst="rect">
                <a:avLst/>
              </a:prstGeom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5730165" y="454536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991420" y="766956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0880" y="8257550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43429" y="7680028"/>
              <a:ext cx="609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75637" y="5660590"/>
            <a:ext cx="6510489" cy="2484581"/>
            <a:chOff x="2767827" y="1572920"/>
            <a:chExt cx="12881188" cy="4848204"/>
          </a:xfrm>
        </p:grpSpPr>
        <p:sp>
          <p:nvSpPr>
            <p:cNvPr id="21" name="Freeform 3"/>
            <p:cNvSpPr/>
            <p:nvPr/>
          </p:nvSpPr>
          <p:spPr>
            <a:xfrm>
              <a:off x="2767827" y="1572920"/>
              <a:ext cx="12881188" cy="4848204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511574" y="2430153"/>
                  <a:ext cx="11296917" cy="30629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2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đoạn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thẳng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AH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BC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tạo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thành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4800" dirty="0" err="1">
                      <a:latin typeface="Cambria" panose="02040503050406030204" pitchFamily="18" charset="0"/>
                      <a:ea typeface="Cambria" panose="02040503050406030204" pitchFamily="18" charset="0"/>
                    </a:rPr>
                    <a:t>góc</a:t>
                  </a:r>
                  <a:r>
                    <a:rPr lang="en-GB" sz="4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GB" sz="4800" dirty="0" smtClean="0">
                      <a:latin typeface="Cambria" panose="02040503050406030204" pitchFamily="18" charset="0"/>
                      <a:ea typeface="Cambria" panose="02040503050406030204" pitchFamily="18" charset="0"/>
                    </a:rPr>
                    <a:t>90</a:t>
                  </a:r>
                  <a14:m>
                    <m:oMath xmlns:m="http://schemas.openxmlformats.org/officeDocument/2006/math">
                      <m:r>
                        <a:rPr lang="en-GB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a14:m>
                  <a:endParaRPr lang="en-GB" sz="48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1574" y="2430153"/>
                  <a:ext cx="11296917" cy="3062904"/>
                </a:xfrm>
                <a:prstGeom prst="rect">
                  <a:avLst/>
                </a:prstGeom>
                <a:blipFill>
                  <a:blip r:embed="rId4"/>
                  <a:stretch>
                    <a:fillRect l="-3739" t="-8949" r="-1923" b="-1984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10362272" y="2953002"/>
            <a:ext cx="6937221" cy="2308325"/>
            <a:chOff x="2852433" y="1365942"/>
            <a:chExt cx="12881188" cy="4504273"/>
          </a:xfrm>
        </p:grpSpPr>
        <p:sp>
          <p:nvSpPr>
            <p:cNvPr id="25" name="Freeform 3"/>
            <p:cNvSpPr/>
            <p:nvPr/>
          </p:nvSpPr>
          <p:spPr>
            <a:xfrm>
              <a:off x="2852433" y="1365942"/>
              <a:ext cx="12881188" cy="4504273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26" name="Rectangle 25"/>
            <p:cNvSpPr/>
            <p:nvPr/>
          </p:nvSpPr>
          <p:spPr>
            <a:xfrm>
              <a:off x="3361052" y="1936318"/>
              <a:ext cx="11773124" cy="30629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ABC </a:t>
              </a:r>
              <a:r>
                <a:rPr lang="en-GB" sz="4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3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: AB, AC </a:t>
              </a:r>
              <a:r>
                <a:rPr lang="en-GB" sz="48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48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BC</a:t>
              </a:r>
              <a:endParaRPr lang="en-GB" sz="4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6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675825" y="925838"/>
            <a:ext cx="5771114" cy="5948985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67189" y="925838"/>
            <a:ext cx="5915557" cy="5948985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88474" y="1511689"/>
            <a:ext cx="4700465" cy="4079685"/>
            <a:chOff x="7099065" y="2230626"/>
            <a:chExt cx="2654535" cy="2768264"/>
          </a:xfrm>
        </p:grpSpPr>
        <p:sp>
          <p:nvSpPr>
            <p:cNvPr id="34" name="Isosceles Triangle 33"/>
            <p:cNvSpPr/>
            <p:nvPr/>
          </p:nvSpPr>
          <p:spPr>
            <a:xfrm>
              <a:off x="7359878" y="2833175"/>
              <a:ext cx="2374861" cy="1657076"/>
            </a:xfrm>
            <a:prstGeom prst="triangle">
              <a:avLst>
                <a:gd name="adj" fmla="val 3489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5410" y="2230626"/>
              <a:ext cx="326162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27439" y="4485038"/>
              <a:ext cx="326161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57894" y="4479825"/>
              <a:ext cx="326162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9065" y="4489175"/>
              <a:ext cx="326161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195291" y="2833175"/>
              <a:ext cx="198252" cy="1656000"/>
              <a:chOff x="8195291" y="2833175"/>
              <a:chExt cx="198252" cy="16218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95291" y="4197748"/>
                <a:ext cx="198252" cy="242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206076" y="2833175"/>
                <a:ext cx="0" cy="162181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ounded Rectangle 44"/>
          <p:cNvSpPr/>
          <p:nvPr/>
        </p:nvSpPr>
        <p:spPr>
          <a:xfrm>
            <a:off x="12877800" y="876300"/>
            <a:ext cx="5055539" cy="5948985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265860" y="1665216"/>
            <a:ext cx="4591118" cy="3769970"/>
            <a:chOff x="10100315" y="2206321"/>
            <a:chExt cx="3046936" cy="2814671"/>
          </a:xfrm>
        </p:grpSpPr>
        <p:sp>
          <p:nvSpPr>
            <p:cNvPr id="25" name="Isosceles Triangle 8"/>
            <p:cNvSpPr/>
            <p:nvPr/>
          </p:nvSpPr>
          <p:spPr>
            <a:xfrm>
              <a:off x="10386269" y="2833175"/>
              <a:ext cx="2626395" cy="1698458"/>
            </a:xfrm>
            <a:custGeom>
              <a:avLst/>
              <a:gdLst>
                <a:gd name="connsiteX0" fmla="*/ 0 w 4700335"/>
                <a:gd name="connsiteY0" fmla="*/ 2819400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0 w 4700335"/>
                <a:gd name="connsiteY3" fmla="*/ 2819400 h 2819400"/>
                <a:gd name="connsiteX0" fmla="*/ 1540042 w 4700335"/>
                <a:gd name="connsiteY0" fmla="*/ 2795337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1540042 w 4700335"/>
                <a:gd name="connsiteY3" fmla="*/ 2795337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335" h="2819400">
                  <a:moveTo>
                    <a:pt x="1540042" y="2795337"/>
                  </a:moveTo>
                  <a:lnTo>
                    <a:pt x="0" y="0"/>
                  </a:lnTo>
                  <a:lnTo>
                    <a:pt x="4700335" y="2819400"/>
                  </a:lnTo>
                  <a:lnTo>
                    <a:pt x="1540042" y="279533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0386260" y="4516368"/>
              <a:ext cx="80113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386260" y="4285244"/>
              <a:ext cx="224823" cy="224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98865" y="2206321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821090" y="4492482"/>
              <a:ext cx="326161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100315" y="4469945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55080" y="4479995"/>
              <a:ext cx="326161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387677" y="2841439"/>
              <a:ext cx="0" cy="1690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3333686" y="1633985"/>
            <a:ext cx="4143766" cy="3575700"/>
            <a:chOff x="14091807" y="1980914"/>
            <a:chExt cx="3569655" cy="2993201"/>
          </a:xfrm>
        </p:grpSpPr>
        <p:sp>
          <p:nvSpPr>
            <p:cNvPr id="38" name="Isosceles Triangle 37"/>
            <p:cNvSpPr/>
            <p:nvPr/>
          </p:nvSpPr>
          <p:spPr>
            <a:xfrm>
              <a:off x="14505571" y="2588942"/>
              <a:ext cx="2974522" cy="184350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98361" y="4181794"/>
              <a:ext cx="275625" cy="23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240969" y="1980914"/>
              <a:ext cx="326162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35301" y="4381547"/>
              <a:ext cx="326161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091807" y="4344498"/>
              <a:ext cx="326161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48691" y="7325479"/>
            <a:ext cx="13127005" cy="2168054"/>
            <a:chOff x="2848691" y="7325479"/>
            <a:chExt cx="13127005" cy="2168054"/>
          </a:xfrm>
        </p:grpSpPr>
        <p:grpSp>
          <p:nvGrpSpPr>
            <p:cNvPr id="21" name="Group 20"/>
            <p:cNvGrpSpPr/>
            <p:nvPr/>
          </p:nvGrpSpPr>
          <p:grpSpPr>
            <a:xfrm>
              <a:off x="2848691" y="7325479"/>
              <a:ext cx="13127005" cy="2168054"/>
              <a:chOff x="2586301" y="7370760"/>
              <a:chExt cx="13127005" cy="2649185"/>
            </a:xfrm>
          </p:grpSpPr>
          <p:sp>
            <p:nvSpPr>
              <p:cNvPr id="52" name="Freeform 3"/>
              <p:cNvSpPr/>
              <p:nvPr/>
            </p:nvSpPr>
            <p:spPr>
              <a:xfrm>
                <a:off x="2586301" y="7370760"/>
                <a:ext cx="13034699" cy="2484581"/>
              </a:xfrm>
              <a:custGeom>
                <a:avLst/>
                <a:gdLst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5374322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4757535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4757535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506328 w 5469459"/>
                  <a:gd name="connsiteY0" fmla="*/ 0 h 909421"/>
                  <a:gd name="connsiteX1" fmla="*/ 5469459 w 5469459"/>
                  <a:gd name="connsiteY1" fmla="*/ 0 h 909421"/>
                  <a:gd name="connsiteX2" fmla="*/ 4852672 w 5469459"/>
                  <a:gd name="connsiteY2" fmla="*/ 897224 h 909421"/>
                  <a:gd name="connsiteX3" fmla="*/ 95137 w 5469459"/>
                  <a:gd name="connsiteY3" fmla="*/ 909421 h 909421"/>
                  <a:gd name="connsiteX4" fmla="*/ 506328 w 5469459"/>
                  <a:gd name="connsiteY4" fmla="*/ 0 h 90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59" h="909421">
                    <a:moveTo>
                      <a:pt x="506328" y="0"/>
                    </a:moveTo>
                    <a:lnTo>
                      <a:pt x="5469459" y="0"/>
                    </a:lnTo>
                    <a:cubicBezTo>
                      <a:pt x="5263863" y="299075"/>
                      <a:pt x="5695615" y="695725"/>
                      <a:pt x="4852672" y="897224"/>
                    </a:cubicBezTo>
                    <a:lnTo>
                      <a:pt x="95137" y="909421"/>
                    </a:lnTo>
                    <a:cubicBezTo>
                      <a:pt x="95137" y="610346"/>
                      <a:pt x="-295495" y="299075"/>
                      <a:pt x="506328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4" name="Freeform 3"/>
              <p:cNvSpPr/>
              <p:nvPr/>
            </p:nvSpPr>
            <p:spPr>
              <a:xfrm>
                <a:off x="2678607" y="7535364"/>
                <a:ext cx="13034699" cy="2484581"/>
              </a:xfrm>
              <a:custGeom>
                <a:avLst/>
                <a:gdLst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5374322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4757535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411191 w 5374322"/>
                  <a:gd name="connsiteY0" fmla="*/ 0 h 909421"/>
                  <a:gd name="connsiteX1" fmla="*/ 5374322 w 5374322"/>
                  <a:gd name="connsiteY1" fmla="*/ 0 h 909421"/>
                  <a:gd name="connsiteX2" fmla="*/ 4757535 w 5374322"/>
                  <a:gd name="connsiteY2" fmla="*/ 897224 h 909421"/>
                  <a:gd name="connsiteX3" fmla="*/ 0 w 5374322"/>
                  <a:gd name="connsiteY3" fmla="*/ 909421 h 909421"/>
                  <a:gd name="connsiteX4" fmla="*/ 411191 w 5374322"/>
                  <a:gd name="connsiteY4" fmla="*/ 0 h 909421"/>
                  <a:gd name="connsiteX0" fmla="*/ 506328 w 5469459"/>
                  <a:gd name="connsiteY0" fmla="*/ 0 h 909421"/>
                  <a:gd name="connsiteX1" fmla="*/ 5469459 w 5469459"/>
                  <a:gd name="connsiteY1" fmla="*/ 0 h 909421"/>
                  <a:gd name="connsiteX2" fmla="*/ 4852672 w 5469459"/>
                  <a:gd name="connsiteY2" fmla="*/ 897224 h 909421"/>
                  <a:gd name="connsiteX3" fmla="*/ 95137 w 5469459"/>
                  <a:gd name="connsiteY3" fmla="*/ 909421 h 909421"/>
                  <a:gd name="connsiteX4" fmla="*/ 506328 w 5469459"/>
                  <a:gd name="connsiteY4" fmla="*/ 0 h 90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9459" h="909421">
                    <a:moveTo>
                      <a:pt x="506328" y="0"/>
                    </a:moveTo>
                    <a:lnTo>
                      <a:pt x="5469459" y="0"/>
                    </a:lnTo>
                    <a:cubicBezTo>
                      <a:pt x="5263863" y="299075"/>
                      <a:pt x="5695615" y="695725"/>
                      <a:pt x="4852672" y="897224"/>
                    </a:cubicBezTo>
                    <a:lnTo>
                      <a:pt x="95137" y="909421"/>
                    </a:lnTo>
                    <a:cubicBezTo>
                      <a:pt x="95137" y="610346"/>
                      <a:pt x="-295495" y="299075"/>
                      <a:pt x="506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55" name="Rectangle 54"/>
            <p:cNvSpPr/>
            <p:nvPr/>
          </p:nvSpPr>
          <p:spPr>
            <a:xfrm>
              <a:off x="4170150" y="7717000"/>
              <a:ext cx="1039177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4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chỉ </a:t>
              </a:r>
              <a:r>
                <a:rPr lang="vi-VN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ra đáy và đường cao tương ứng trong </a:t>
              </a:r>
              <a:r>
                <a:rPr lang="vi-VN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mỗi hình</a:t>
              </a:r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23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6675825" y="925838"/>
            <a:ext cx="5771114" cy="7570462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367189" y="925838"/>
            <a:ext cx="5915557" cy="7570462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88474" y="1511689"/>
            <a:ext cx="4700465" cy="4079685"/>
            <a:chOff x="7099065" y="2230626"/>
            <a:chExt cx="2654535" cy="2768264"/>
          </a:xfrm>
        </p:grpSpPr>
        <p:sp>
          <p:nvSpPr>
            <p:cNvPr id="34" name="Isosceles Triangle 33"/>
            <p:cNvSpPr/>
            <p:nvPr/>
          </p:nvSpPr>
          <p:spPr>
            <a:xfrm>
              <a:off x="7359878" y="2833175"/>
              <a:ext cx="2374861" cy="1657076"/>
            </a:xfrm>
            <a:prstGeom prst="triangle">
              <a:avLst>
                <a:gd name="adj" fmla="val 34891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5410" y="2230626"/>
              <a:ext cx="326162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27439" y="4485038"/>
              <a:ext cx="326161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057894" y="4479825"/>
              <a:ext cx="326162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099065" y="4489175"/>
              <a:ext cx="326161" cy="50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195291" y="2833175"/>
              <a:ext cx="198252" cy="1656000"/>
              <a:chOff x="8195291" y="2833175"/>
              <a:chExt cx="198252" cy="162181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8195291" y="4197748"/>
                <a:ext cx="198252" cy="2427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8206076" y="2833175"/>
                <a:ext cx="0" cy="1621819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Rounded Rectangle 44"/>
          <p:cNvSpPr/>
          <p:nvPr/>
        </p:nvSpPr>
        <p:spPr>
          <a:xfrm>
            <a:off x="12877800" y="876300"/>
            <a:ext cx="5055539" cy="7620000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265860" y="1665216"/>
            <a:ext cx="4591118" cy="3769970"/>
            <a:chOff x="10100315" y="2206321"/>
            <a:chExt cx="3046936" cy="2814671"/>
          </a:xfrm>
        </p:grpSpPr>
        <p:sp>
          <p:nvSpPr>
            <p:cNvPr id="25" name="Isosceles Triangle 8"/>
            <p:cNvSpPr/>
            <p:nvPr/>
          </p:nvSpPr>
          <p:spPr>
            <a:xfrm>
              <a:off x="10386269" y="2833175"/>
              <a:ext cx="2626395" cy="1698458"/>
            </a:xfrm>
            <a:custGeom>
              <a:avLst/>
              <a:gdLst>
                <a:gd name="connsiteX0" fmla="*/ 0 w 4700335"/>
                <a:gd name="connsiteY0" fmla="*/ 2819400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0 w 4700335"/>
                <a:gd name="connsiteY3" fmla="*/ 2819400 h 2819400"/>
                <a:gd name="connsiteX0" fmla="*/ 1540042 w 4700335"/>
                <a:gd name="connsiteY0" fmla="*/ 2795337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1540042 w 4700335"/>
                <a:gd name="connsiteY3" fmla="*/ 2795337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335" h="2819400">
                  <a:moveTo>
                    <a:pt x="1540042" y="2795337"/>
                  </a:moveTo>
                  <a:lnTo>
                    <a:pt x="0" y="0"/>
                  </a:lnTo>
                  <a:lnTo>
                    <a:pt x="4700335" y="2819400"/>
                  </a:lnTo>
                  <a:lnTo>
                    <a:pt x="1540042" y="279533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0386260" y="4516368"/>
              <a:ext cx="80113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386260" y="4285244"/>
              <a:ext cx="224823" cy="2248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198865" y="2206321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821090" y="4492482"/>
              <a:ext cx="326161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100315" y="4469945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1055080" y="4479995"/>
              <a:ext cx="326161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387677" y="2841439"/>
              <a:ext cx="0" cy="1690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3333686" y="1633985"/>
            <a:ext cx="4143766" cy="3575700"/>
            <a:chOff x="14091807" y="1980914"/>
            <a:chExt cx="3569655" cy="2993201"/>
          </a:xfrm>
        </p:grpSpPr>
        <p:sp>
          <p:nvSpPr>
            <p:cNvPr id="38" name="Isosceles Triangle 37"/>
            <p:cNvSpPr/>
            <p:nvPr/>
          </p:nvSpPr>
          <p:spPr>
            <a:xfrm>
              <a:off x="14505571" y="2588942"/>
              <a:ext cx="2974522" cy="184350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498361" y="4181794"/>
              <a:ext cx="275625" cy="2335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240969" y="1980914"/>
              <a:ext cx="326162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35301" y="4381547"/>
              <a:ext cx="326161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4091807" y="4344498"/>
              <a:ext cx="326161" cy="592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136412" y="5903421"/>
            <a:ext cx="4849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327824" y="5997529"/>
            <a:ext cx="43857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3441" y="5903421"/>
            <a:ext cx="48499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GB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9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45" grpId="0" animBg="1"/>
      <p:bldP spid="36" grpId="0"/>
      <p:bldP spid="44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3"/>
          <p:cNvSpPr/>
          <p:nvPr/>
        </p:nvSpPr>
        <p:spPr>
          <a:xfrm>
            <a:off x="1513247" y="1205280"/>
            <a:ext cx="14630400" cy="4689967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0741" y="393082"/>
            <a:ext cx="16247248" cy="7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762000" y="800100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2274396" y="1181100"/>
            <a:ext cx="13803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77" y="934915"/>
            <a:ext cx="1371719" cy="1609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05" b="94946" l="80330" r="99341">
                        <a14:foregroundMark x1="82857" y1="90975" x2="97363" y2="90614"/>
                        <a14:foregroundMark x1="82527" y1="5415" x2="82747" y2="89892"/>
                      </a14:backgroundRemoval>
                    </a14:imgEffect>
                  </a14:imgLayer>
                </a14:imgProps>
              </a:ext>
            </a:extLst>
          </a:blip>
          <a:srcRect l="79938"/>
          <a:stretch/>
        </p:blipFill>
        <p:spPr>
          <a:xfrm>
            <a:off x="14095813" y="2136668"/>
            <a:ext cx="3104499" cy="47104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20" b="95307" l="1099" r="22967">
                        <a14:foregroundMark x1="12527" y1="45848" x2="11758" y2="81949"/>
                        <a14:foregroundMark x1="5275" y1="87365" x2="18791" y2="86282"/>
                        <a14:foregroundMark x1="11758" y1="45126" x2="19231" y2="85560"/>
                        <a14:foregroundMark x1="12308" y1="44043" x2="5275" y2="85560"/>
                        <a14:foregroundMark x1="6154" y1="77617" x2="19121" y2="83394"/>
                        <a14:foregroundMark x1="13846" y1="54513" x2="9341" y2="84838"/>
                        <a14:foregroundMark x1="8462" y1="78339" x2="12747" y2="50542"/>
                        <a14:foregroundMark x1="12637" y1="55957" x2="15055" y2="78339"/>
                        <a14:foregroundMark x1="12967" y1="72924" x2="12967" y2="72924"/>
                        <a14:foregroundMark x1="12418" y1="64621" x2="13407" y2="74368"/>
                        <a14:foregroundMark x1="2527" y1="91697" x2="21429" y2="92780"/>
                      </a14:backgroundRemoval>
                    </a14:imgEffect>
                  </a14:imgLayer>
                </a14:imgProps>
              </a:ext>
            </a:extLst>
          </a:blip>
          <a:srcRect t="24855" r="77073"/>
          <a:stretch/>
        </p:blipFill>
        <p:spPr>
          <a:xfrm>
            <a:off x="1066800" y="2622051"/>
            <a:ext cx="4592888" cy="42573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03" b="97834" l="23956" r="42747"/>
                    </a14:imgEffect>
                  </a14:imgLayer>
                </a14:imgProps>
              </a:ext>
            </a:extLst>
          </a:blip>
          <a:srcRect l="23940" t="21991" r="58640"/>
          <a:stretch/>
        </p:blipFill>
        <p:spPr>
          <a:xfrm>
            <a:off x="5777947" y="2263369"/>
            <a:ext cx="3266750" cy="4502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5" b="96029" l="43846" r="80220"/>
                    </a14:imgEffect>
                  </a14:imgLayer>
                </a14:imgProps>
              </a:ext>
            </a:extLst>
          </a:blip>
          <a:srcRect l="42254" t="52727" r="20061"/>
          <a:stretch/>
        </p:blipFill>
        <p:spPr>
          <a:xfrm>
            <a:off x="8458200" y="4226847"/>
            <a:ext cx="5311925" cy="2529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6702241"/>
            <a:ext cx="1121151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7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3"/>
          <p:cNvSpPr/>
          <p:nvPr/>
        </p:nvSpPr>
        <p:spPr>
          <a:xfrm>
            <a:off x="1513247" y="1205280"/>
            <a:ext cx="14630400" cy="4689967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5572" y="286367"/>
            <a:ext cx="16186283" cy="76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76722" y="6042881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7671" y="1964801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696" y="2051035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09600" y="507828"/>
            <a:ext cx="19416528" cy="7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762000" y="2136668"/>
            <a:ext cx="16916400" cy="7426432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05" b="94946" l="80330" r="99341">
                        <a14:foregroundMark x1="82857" y1="90975" x2="97363" y2="90614"/>
                        <a14:foregroundMark x1="82527" y1="5415" x2="82747" y2="89892"/>
                      </a14:backgroundRemoval>
                    </a14:imgEffect>
                  </a14:imgLayer>
                </a14:imgProps>
              </a:ext>
            </a:extLst>
          </a:blip>
          <a:srcRect l="79938"/>
          <a:stretch/>
        </p:blipFill>
        <p:spPr>
          <a:xfrm>
            <a:off x="14095813" y="2136668"/>
            <a:ext cx="3104499" cy="47104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520" b="95307" l="1099" r="22967">
                        <a14:foregroundMark x1="12527" y1="45848" x2="11758" y2="81949"/>
                        <a14:foregroundMark x1="5275" y1="87365" x2="18791" y2="86282"/>
                        <a14:foregroundMark x1="11758" y1="45126" x2="19231" y2="85560"/>
                        <a14:foregroundMark x1="12308" y1="44043" x2="5275" y2="85560"/>
                        <a14:foregroundMark x1="6154" y1="77617" x2="19121" y2="83394"/>
                        <a14:foregroundMark x1="13846" y1="54513" x2="9341" y2="84838"/>
                        <a14:foregroundMark x1="8462" y1="78339" x2="12747" y2="50542"/>
                        <a14:foregroundMark x1="12637" y1="55957" x2="15055" y2="78339"/>
                        <a14:foregroundMark x1="12967" y1="72924" x2="12967" y2="72924"/>
                        <a14:foregroundMark x1="12418" y1="64621" x2="13407" y2="74368"/>
                        <a14:foregroundMark x1="2527" y1="91697" x2="21429" y2="92780"/>
                      </a14:backgroundRemoval>
                    </a14:imgEffect>
                  </a14:imgLayer>
                </a14:imgProps>
              </a:ext>
            </a:extLst>
          </a:blip>
          <a:srcRect t="24855" r="77073"/>
          <a:stretch/>
        </p:blipFill>
        <p:spPr>
          <a:xfrm>
            <a:off x="1050503" y="2943865"/>
            <a:ext cx="4233059" cy="392376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603" b="97834" l="23956" r="42747"/>
                    </a14:imgEffect>
                  </a14:imgLayer>
                </a14:imgProps>
              </a:ext>
            </a:extLst>
          </a:blip>
          <a:srcRect l="23940" t="21991" r="58640"/>
          <a:stretch/>
        </p:blipFill>
        <p:spPr>
          <a:xfrm>
            <a:off x="5777947" y="2263369"/>
            <a:ext cx="3266750" cy="45022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5" b="96029" l="43846" r="80220"/>
                    </a14:imgEffect>
                  </a14:imgLayer>
                </a14:imgProps>
              </a:ext>
            </a:extLst>
          </a:blip>
          <a:srcRect l="42254" t="52727" r="20061"/>
          <a:stretch/>
        </p:blipFill>
        <p:spPr>
          <a:xfrm>
            <a:off x="8458200" y="4226847"/>
            <a:ext cx="5311925" cy="2529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857" y="-136159"/>
            <a:ext cx="6249067" cy="311339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84342" y="7116543"/>
            <a:ext cx="3570179" cy="1796889"/>
            <a:chOff x="2810800" y="1365942"/>
            <a:chExt cx="8452931" cy="2336341"/>
          </a:xfrm>
        </p:grpSpPr>
        <p:sp>
          <p:nvSpPr>
            <p:cNvPr id="21" name="Freeform 3"/>
            <p:cNvSpPr/>
            <p:nvPr/>
          </p:nvSpPr>
          <p:spPr>
            <a:xfrm>
              <a:off x="2852435" y="1365942"/>
              <a:ext cx="8411296" cy="2336341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22" name="Rectangle 21"/>
            <p:cNvSpPr/>
            <p:nvPr/>
          </p:nvSpPr>
          <p:spPr>
            <a:xfrm>
              <a:off x="2810800" y="1596583"/>
              <a:ext cx="8265664" cy="1381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1592" y="7105657"/>
            <a:ext cx="3570179" cy="1796889"/>
            <a:chOff x="2810800" y="1365942"/>
            <a:chExt cx="8452931" cy="2336341"/>
          </a:xfrm>
        </p:grpSpPr>
        <p:sp>
          <p:nvSpPr>
            <p:cNvPr id="24" name="Freeform 3"/>
            <p:cNvSpPr/>
            <p:nvPr/>
          </p:nvSpPr>
          <p:spPr>
            <a:xfrm>
              <a:off x="2852435" y="1365942"/>
              <a:ext cx="8411296" cy="2336341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25" name="Rectangle 24"/>
            <p:cNvSpPr/>
            <p:nvPr/>
          </p:nvSpPr>
          <p:spPr>
            <a:xfrm>
              <a:off x="2810800" y="1596583"/>
              <a:ext cx="8265664" cy="1720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142750" y="7050200"/>
            <a:ext cx="3570179" cy="1796889"/>
            <a:chOff x="2810800" y="1365942"/>
            <a:chExt cx="8452931" cy="2336341"/>
          </a:xfrm>
        </p:grpSpPr>
        <p:sp>
          <p:nvSpPr>
            <p:cNvPr id="31" name="Freeform 3"/>
            <p:cNvSpPr/>
            <p:nvPr/>
          </p:nvSpPr>
          <p:spPr>
            <a:xfrm>
              <a:off x="2852435" y="1365942"/>
              <a:ext cx="8411296" cy="2336341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32" name="Rectangle 31"/>
            <p:cNvSpPr/>
            <p:nvPr/>
          </p:nvSpPr>
          <p:spPr>
            <a:xfrm>
              <a:off x="2810800" y="1596583"/>
              <a:ext cx="8265664" cy="1720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tù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630133" y="7028315"/>
            <a:ext cx="3570179" cy="1796889"/>
            <a:chOff x="2810800" y="1365942"/>
            <a:chExt cx="8452931" cy="2336341"/>
          </a:xfrm>
        </p:grpSpPr>
        <p:sp>
          <p:nvSpPr>
            <p:cNvPr id="34" name="Freeform 3"/>
            <p:cNvSpPr/>
            <p:nvPr/>
          </p:nvSpPr>
          <p:spPr>
            <a:xfrm>
              <a:off x="2852435" y="1365942"/>
              <a:ext cx="8411296" cy="2336341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cap="sq">
              <a:noFill/>
              <a:prstDash val="solid"/>
              <a:miter/>
            </a:ln>
          </p:spPr>
        </p:sp>
        <p:sp>
          <p:nvSpPr>
            <p:cNvPr id="35" name="Rectangle 34"/>
            <p:cNvSpPr/>
            <p:nvPr/>
          </p:nvSpPr>
          <p:spPr>
            <a:xfrm>
              <a:off x="2810800" y="1596583"/>
              <a:ext cx="8265664" cy="1720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98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762000" y="800100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2274396" y="1119682"/>
            <a:ext cx="149468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77" y="890778"/>
            <a:ext cx="1371719" cy="160948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130268" y="3009901"/>
            <a:ext cx="5405113" cy="4343097"/>
            <a:chOff x="1428193" y="2847186"/>
            <a:chExt cx="5924073" cy="4594127"/>
          </a:xfrm>
        </p:grpSpPr>
        <p:sp>
          <p:nvSpPr>
            <p:cNvPr id="15" name="Rectangle 14"/>
            <p:cNvSpPr/>
            <p:nvPr/>
          </p:nvSpPr>
          <p:spPr>
            <a:xfrm flipH="1">
              <a:off x="4641462" y="2847186"/>
              <a:ext cx="676340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6675928" y="6690129"/>
              <a:ext cx="676338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6070437" y="4224776"/>
              <a:ext cx="676340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1428193" y="6690129"/>
              <a:ext cx="676338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3906196" flipH="1">
              <a:off x="5476970" y="4598050"/>
              <a:ext cx="299884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cxnSp>
          <p:nvCxnSpPr>
            <p:cNvPr id="21" name="Straight Connector 20"/>
            <p:cNvCxnSpPr>
              <a:stCxn id="14" idx="4"/>
            </p:cNvCxnSpPr>
            <p:nvPr/>
          </p:nvCxnSpPr>
          <p:spPr>
            <a:xfrm flipV="1">
              <a:off x="1840642" y="4844254"/>
              <a:ext cx="3999489" cy="19434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flipH="1">
              <a:off x="1840642" y="3624396"/>
              <a:ext cx="4924592" cy="3163336"/>
            </a:xfrm>
            <a:prstGeom prst="triangle">
              <a:avLst>
                <a:gd name="adj" fmla="val 2989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87066" y="2855740"/>
            <a:ext cx="5303555" cy="4808373"/>
            <a:chOff x="10100315" y="2420061"/>
            <a:chExt cx="3046936" cy="2578394"/>
          </a:xfrm>
        </p:grpSpPr>
        <p:sp>
          <p:nvSpPr>
            <p:cNvPr id="32" name="Isosceles Triangle 8"/>
            <p:cNvSpPr/>
            <p:nvPr/>
          </p:nvSpPr>
          <p:spPr>
            <a:xfrm>
              <a:off x="10386269" y="2833175"/>
              <a:ext cx="2626395" cy="1698458"/>
            </a:xfrm>
            <a:custGeom>
              <a:avLst/>
              <a:gdLst>
                <a:gd name="connsiteX0" fmla="*/ 0 w 4700335"/>
                <a:gd name="connsiteY0" fmla="*/ 2819400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0 w 4700335"/>
                <a:gd name="connsiteY3" fmla="*/ 2819400 h 2819400"/>
                <a:gd name="connsiteX0" fmla="*/ 1540042 w 4700335"/>
                <a:gd name="connsiteY0" fmla="*/ 2795337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1540042 w 4700335"/>
                <a:gd name="connsiteY3" fmla="*/ 2795337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335" h="2819400">
                  <a:moveTo>
                    <a:pt x="1540042" y="2795337"/>
                  </a:moveTo>
                  <a:lnTo>
                    <a:pt x="0" y="0"/>
                  </a:lnTo>
                  <a:lnTo>
                    <a:pt x="4700335" y="2819400"/>
                  </a:lnTo>
                  <a:lnTo>
                    <a:pt x="1540042" y="279533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86260" y="4285244"/>
              <a:ext cx="224823" cy="2248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86372" y="2420061"/>
              <a:ext cx="326162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821090" y="4492482"/>
              <a:ext cx="326161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00315" y="4469945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55080" y="4479995"/>
              <a:ext cx="326161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387677" y="2832010"/>
              <a:ext cx="0" cy="1690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86260" y="4516368"/>
              <a:ext cx="8629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H="1">
            <a:off x="12254093" y="3533718"/>
            <a:ext cx="4977321" cy="3856962"/>
            <a:chOff x="14091807" y="1980914"/>
            <a:chExt cx="3569655" cy="2940275"/>
          </a:xfrm>
        </p:grpSpPr>
        <p:sp>
          <p:nvSpPr>
            <p:cNvPr id="42" name="Rectangle 41"/>
            <p:cNvSpPr/>
            <p:nvPr/>
          </p:nvSpPr>
          <p:spPr>
            <a:xfrm>
              <a:off x="14510972" y="4181794"/>
              <a:ext cx="275625" cy="233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240969" y="1980914"/>
              <a:ext cx="326162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35301" y="4381547"/>
              <a:ext cx="326161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091807" y="4344498"/>
              <a:ext cx="326161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14505571" y="2588942"/>
              <a:ext cx="2974522" cy="1843501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498" y="7384459"/>
            <a:ext cx="9452344" cy="29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76722" y="6042881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7671" y="1964801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696" y="2051035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09600" y="507828"/>
            <a:ext cx="19416528" cy="7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388699" y="1535438"/>
            <a:ext cx="5629789" cy="5589262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ounded Rectangle 45"/>
          <p:cNvSpPr/>
          <p:nvPr/>
        </p:nvSpPr>
        <p:spPr>
          <a:xfrm>
            <a:off x="400118" y="1535438"/>
            <a:ext cx="5725108" cy="5589262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ounded Rectangle 46"/>
          <p:cNvSpPr/>
          <p:nvPr/>
        </p:nvSpPr>
        <p:spPr>
          <a:xfrm>
            <a:off x="12420600" y="1485900"/>
            <a:ext cx="5545668" cy="5638800"/>
          </a:xfrm>
          <a:prstGeom prst="roundRect">
            <a:avLst>
              <a:gd name="adj" fmla="val 9536"/>
            </a:avLst>
          </a:prstGeom>
          <a:solidFill>
            <a:schemeClr val="bg1"/>
          </a:solidFill>
          <a:ln w="38100">
            <a:solidFill>
              <a:srgbClr val="5BC5E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746608" y="1673057"/>
            <a:ext cx="5239980" cy="4003844"/>
            <a:chOff x="1428193" y="2847186"/>
            <a:chExt cx="5924073" cy="4594127"/>
          </a:xfrm>
        </p:grpSpPr>
        <p:sp>
          <p:nvSpPr>
            <p:cNvPr id="15" name="Rectangle 14"/>
            <p:cNvSpPr/>
            <p:nvPr/>
          </p:nvSpPr>
          <p:spPr>
            <a:xfrm flipH="1">
              <a:off x="4641462" y="2847186"/>
              <a:ext cx="676340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6675928" y="6690129"/>
              <a:ext cx="676338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7" name="Rectangle 16"/>
            <p:cNvSpPr/>
            <p:nvPr/>
          </p:nvSpPr>
          <p:spPr>
            <a:xfrm flipH="1">
              <a:off x="6070437" y="4224776"/>
              <a:ext cx="676340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flipH="1">
              <a:off x="1428193" y="6690129"/>
              <a:ext cx="676338" cy="7511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4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GB" sz="4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3906196" flipH="1">
              <a:off x="5476970" y="4598050"/>
              <a:ext cx="299884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/>
            </a:p>
          </p:txBody>
        </p:sp>
        <p:cxnSp>
          <p:nvCxnSpPr>
            <p:cNvPr id="21" name="Straight Connector 20"/>
            <p:cNvCxnSpPr>
              <a:stCxn id="14" idx="4"/>
            </p:cNvCxnSpPr>
            <p:nvPr/>
          </p:nvCxnSpPr>
          <p:spPr>
            <a:xfrm flipV="1">
              <a:off x="1840642" y="4844254"/>
              <a:ext cx="3999489" cy="194347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Isosceles Triangle 13"/>
            <p:cNvSpPr/>
            <p:nvPr/>
          </p:nvSpPr>
          <p:spPr>
            <a:xfrm flipH="1">
              <a:off x="1840642" y="3624396"/>
              <a:ext cx="4924592" cy="3163336"/>
            </a:xfrm>
            <a:prstGeom prst="triangle">
              <a:avLst>
                <a:gd name="adj" fmla="val 2989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61443" y="1581128"/>
            <a:ext cx="5073358" cy="4095774"/>
            <a:chOff x="10100315" y="2420061"/>
            <a:chExt cx="3046936" cy="2578394"/>
          </a:xfrm>
        </p:grpSpPr>
        <p:sp>
          <p:nvSpPr>
            <p:cNvPr id="32" name="Isosceles Triangle 8"/>
            <p:cNvSpPr/>
            <p:nvPr/>
          </p:nvSpPr>
          <p:spPr>
            <a:xfrm>
              <a:off x="10386269" y="2833175"/>
              <a:ext cx="2626395" cy="1698458"/>
            </a:xfrm>
            <a:custGeom>
              <a:avLst/>
              <a:gdLst>
                <a:gd name="connsiteX0" fmla="*/ 0 w 4700335"/>
                <a:gd name="connsiteY0" fmla="*/ 2819400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0 w 4700335"/>
                <a:gd name="connsiteY3" fmla="*/ 2819400 h 2819400"/>
                <a:gd name="connsiteX0" fmla="*/ 1540042 w 4700335"/>
                <a:gd name="connsiteY0" fmla="*/ 2795337 h 2819400"/>
                <a:gd name="connsiteX1" fmla="*/ 0 w 4700335"/>
                <a:gd name="connsiteY1" fmla="*/ 0 h 2819400"/>
                <a:gd name="connsiteX2" fmla="*/ 4700335 w 4700335"/>
                <a:gd name="connsiteY2" fmla="*/ 2819400 h 2819400"/>
                <a:gd name="connsiteX3" fmla="*/ 1540042 w 4700335"/>
                <a:gd name="connsiteY3" fmla="*/ 2795337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0335" h="2819400">
                  <a:moveTo>
                    <a:pt x="1540042" y="2795337"/>
                  </a:moveTo>
                  <a:lnTo>
                    <a:pt x="0" y="0"/>
                  </a:lnTo>
                  <a:lnTo>
                    <a:pt x="4700335" y="2819400"/>
                  </a:lnTo>
                  <a:lnTo>
                    <a:pt x="1540042" y="2795337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386260" y="4285244"/>
              <a:ext cx="224823" cy="2248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186372" y="2420061"/>
              <a:ext cx="326162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821090" y="4492482"/>
              <a:ext cx="326161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0100315" y="4469945"/>
              <a:ext cx="326162" cy="528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1055080" y="4479995"/>
              <a:ext cx="326161" cy="379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10387677" y="2832010"/>
              <a:ext cx="0" cy="1690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0386260" y="4516368"/>
              <a:ext cx="86291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flipH="1">
            <a:off x="13043554" y="1673057"/>
            <a:ext cx="4514157" cy="3856962"/>
            <a:chOff x="14091807" y="1980914"/>
            <a:chExt cx="3569655" cy="2940275"/>
          </a:xfrm>
        </p:grpSpPr>
        <p:sp>
          <p:nvSpPr>
            <p:cNvPr id="42" name="Rectangle 41"/>
            <p:cNvSpPr/>
            <p:nvPr/>
          </p:nvSpPr>
          <p:spPr>
            <a:xfrm>
              <a:off x="14510972" y="4181794"/>
              <a:ext cx="275625" cy="2335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BC5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240969" y="1980914"/>
              <a:ext cx="326162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335301" y="4381547"/>
              <a:ext cx="326161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091807" y="4344498"/>
              <a:ext cx="326161" cy="5396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Isosceles Triangle 40"/>
            <p:cNvSpPr/>
            <p:nvPr/>
          </p:nvSpPr>
          <p:spPr>
            <a:xfrm>
              <a:off x="14505571" y="2588942"/>
              <a:ext cx="2974522" cy="1843501"/>
            </a:xfrm>
            <a:prstGeom prst="triangle">
              <a:avLst>
                <a:gd name="adj" fmla="val 0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35" y="-207981"/>
            <a:ext cx="6249067" cy="254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50707" y="5562852"/>
            <a:ext cx="4126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áy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</a:t>
            </a:r>
            <a:endParaRPr lang="en-GB" sz="4000" dirty="0" smtClean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cao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BH</a:t>
            </a:r>
            <a:endParaRPr lang="en-GB" sz="1200" dirty="0"/>
          </a:p>
        </p:txBody>
      </p:sp>
      <p:sp>
        <p:nvSpPr>
          <p:cNvPr id="48" name="Rectangle 47"/>
          <p:cNvSpPr/>
          <p:nvPr/>
        </p:nvSpPr>
        <p:spPr>
          <a:xfrm>
            <a:off x="7447092" y="5544674"/>
            <a:ext cx="41691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áy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EG </a:t>
            </a:r>
            <a:endParaRPr lang="en-GB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cao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DH</a:t>
            </a:r>
            <a:endParaRPr lang="en-GB" sz="1200" dirty="0"/>
          </a:p>
        </p:txBody>
      </p:sp>
      <p:sp>
        <p:nvSpPr>
          <p:cNvPr id="49" name="Rectangle 48"/>
          <p:cNvSpPr/>
          <p:nvPr/>
        </p:nvSpPr>
        <p:spPr>
          <a:xfrm>
            <a:off x="13284635" y="5544673"/>
            <a:ext cx="4350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áy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MP</a:t>
            </a:r>
            <a:r>
              <a:rPr lang="vi-VN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GB" sz="4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 cao 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</a:t>
            </a:r>
            <a:r>
              <a:rPr lang="en-GB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NP</a:t>
            </a:r>
            <a:endParaRPr lang="en-GB" sz="1200" dirty="0"/>
          </a:p>
        </p:txBody>
      </p:sp>
      <p:grpSp>
        <p:nvGrpSpPr>
          <p:cNvPr id="50" name="Group 49"/>
          <p:cNvGrpSpPr/>
          <p:nvPr/>
        </p:nvGrpSpPr>
        <p:grpSpPr>
          <a:xfrm>
            <a:off x="533400" y="7435115"/>
            <a:ext cx="17310204" cy="2372765"/>
            <a:chOff x="2848691" y="7325479"/>
            <a:chExt cx="13034699" cy="2168054"/>
          </a:xfrm>
        </p:grpSpPr>
        <p:grpSp>
          <p:nvGrpSpPr>
            <p:cNvPr id="51" name="Group 50"/>
            <p:cNvGrpSpPr/>
            <p:nvPr/>
          </p:nvGrpSpPr>
          <p:grpSpPr>
            <a:xfrm>
              <a:off x="2848691" y="7325479"/>
              <a:ext cx="13034699" cy="2168054"/>
              <a:chOff x="2586301" y="7370760"/>
              <a:chExt cx="13034699" cy="2649185"/>
            </a:xfrm>
          </p:grpSpPr>
          <p:sp>
            <p:nvSpPr>
              <p:cNvPr id="53" name="Freeform 3"/>
              <p:cNvSpPr/>
              <p:nvPr/>
            </p:nvSpPr>
            <p:spPr>
              <a:xfrm>
                <a:off x="2586301" y="7370760"/>
                <a:ext cx="13034699" cy="2484581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54" name="Freeform 3"/>
              <p:cNvSpPr/>
              <p:nvPr/>
            </p:nvSpPr>
            <p:spPr>
              <a:xfrm>
                <a:off x="2678607" y="7535363"/>
                <a:ext cx="12942392" cy="2484582"/>
              </a:xfrm>
              <a:prstGeom prst="roundRect">
                <a:avLst/>
              </a:prstGeom>
              <a:solidFill>
                <a:schemeClr val="bg1"/>
              </a:solidFill>
              <a:ln cap="sq">
                <a:noFill/>
                <a:prstDash val="solid"/>
                <a:miter/>
              </a:ln>
            </p:spPr>
          </p:sp>
        </p:grpSp>
        <p:sp>
          <p:nvSpPr>
            <p:cNvPr id="52" name="Rectangle 51"/>
            <p:cNvSpPr/>
            <p:nvPr/>
          </p:nvSpPr>
          <p:spPr>
            <a:xfrm>
              <a:off x="3117294" y="7519942"/>
              <a:ext cx="1258979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 Trong hình tam giác, mỗi đáy sẽ có một </a:t>
              </a:r>
              <a:r>
                <a: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đường 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cao tương ứng. Đường cao có thể nằm trong hoặc nằm ngoài hình tam giác. </a:t>
              </a:r>
              <a:r>
                <a: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hình tam giác vuông, đáy và đường cao ứng với 2 cạnh vuông góc</a:t>
              </a:r>
              <a:r>
                <a: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 smtClean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034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6" grpId="0" animBg="1"/>
      <p:bldP spid="47" grpId="0" animBg="1"/>
      <p:bldP spid="2" grpId="0"/>
      <p:bldP spid="48" grpId="0"/>
      <p:bldP spid="4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685800" y="761999"/>
            <a:ext cx="16916400" cy="87630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11" name="Rectangle 10"/>
          <p:cNvSpPr/>
          <p:nvPr/>
        </p:nvSpPr>
        <p:spPr>
          <a:xfrm>
            <a:off x="2137038" y="1104900"/>
            <a:ext cx="81499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GB" sz="54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402" r="1497" b="3112"/>
          <a:stretch/>
        </p:blipFill>
        <p:spPr>
          <a:xfrm>
            <a:off x="10287000" y="1104900"/>
            <a:ext cx="6953866" cy="52578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30" y="952500"/>
            <a:ext cx="1371719" cy="160948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242" y="6445482"/>
            <a:ext cx="11211516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76722" y="6042881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7671" y="1964801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696" y="2051035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09600" y="507828"/>
            <a:ext cx="19416528" cy="7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2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>
          <a:xfrm>
            <a:off x="685800" y="876299"/>
            <a:ext cx="16840200" cy="8648699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0402" r="1497" b="3112"/>
          <a:stretch/>
        </p:blipFill>
        <p:spPr>
          <a:xfrm>
            <a:off x="1068690" y="3499783"/>
            <a:ext cx="6953866" cy="52578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382000" y="1359877"/>
            <a:ext cx="8751276" cy="2139906"/>
            <a:chOff x="8975924" y="1359877"/>
            <a:chExt cx="8157352" cy="2139906"/>
          </a:xfrm>
        </p:grpSpPr>
        <p:sp>
          <p:nvSpPr>
            <p:cNvPr id="8" name="Rounded Rectangle 7"/>
            <p:cNvSpPr/>
            <p:nvPr/>
          </p:nvSpPr>
          <p:spPr>
            <a:xfrm>
              <a:off x="8975924" y="1359877"/>
              <a:ext cx="8157352" cy="2139906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5BC5E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9049791" y="1460334"/>
              <a:ext cx="78867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màu xanh lá; hình tam giác màu tím có dạng </a:t>
              </a:r>
              <a:r>
                <a:rPr lang="vi-VN" sz="4000" b="1" dirty="0">
                  <a:solidFill>
                    <a:srgbClr val="DD401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vuông</a:t>
              </a:r>
              <a:r>
                <a:rPr lang="en-GB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82000" y="3645129"/>
            <a:ext cx="8763000" cy="2035946"/>
            <a:chOff x="8987648" y="3645129"/>
            <a:chExt cx="8157352" cy="2035946"/>
          </a:xfrm>
        </p:grpSpPr>
        <p:sp>
          <p:nvSpPr>
            <p:cNvPr id="9" name="Rounded Rectangle 8"/>
            <p:cNvSpPr/>
            <p:nvPr/>
          </p:nvSpPr>
          <p:spPr>
            <a:xfrm>
              <a:off x="8987648" y="3645129"/>
              <a:ext cx="8157352" cy="2035946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5BC5E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105900" y="3693606"/>
              <a:ext cx="779249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màu nâu; hình tam giác màu vàng có dạng </a:t>
              </a:r>
              <a:r>
                <a:rPr lang="vi-VN" sz="4000" b="1" dirty="0">
                  <a:solidFill>
                    <a:srgbClr val="DD401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nhọn</a:t>
              </a:r>
              <a:r>
                <a:rPr lang="en-GB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82000" y="5956133"/>
            <a:ext cx="8762999" cy="1377772"/>
            <a:chOff x="8975924" y="5956133"/>
            <a:chExt cx="8169075" cy="1377772"/>
          </a:xfrm>
        </p:grpSpPr>
        <p:sp>
          <p:nvSpPr>
            <p:cNvPr id="10" name="Rounded Rectangle 9"/>
            <p:cNvSpPr/>
            <p:nvPr/>
          </p:nvSpPr>
          <p:spPr>
            <a:xfrm>
              <a:off x="8975924" y="5956133"/>
              <a:ext cx="8169075" cy="1377772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5BC5E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105900" y="5971288"/>
              <a:ext cx="781593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vi-V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màu đỏ có dạng </a:t>
              </a:r>
              <a:r>
                <a:rPr lang="vi-VN" sz="4000" b="1" dirty="0">
                  <a:solidFill>
                    <a:srgbClr val="DD401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tù</a:t>
              </a:r>
              <a:r>
                <a:rPr lang="en-GB" sz="4000" b="1" dirty="0">
                  <a:solidFill>
                    <a:srgbClr val="DD401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82000" y="7581902"/>
            <a:ext cx="8763000" cy="1530304"/>
            <a:chOff x="8987648" y="7581902"/>
            <a:chExt cx="8157352" cy="1530304"/>
          </a:xfrm>
        </p:grpSpPr>
        <p:sp>
          <p:nvSpPr>
            <p:cNvPr id="12" name="Rounded Rectangle 11"/>
            <p:cNvSpPr/>
            <p:nvPr/>
          </p:nvSpPr>
          <p:spPr>
            <a:xfrm>
              <a:off x="8987648" y="7581902"/>
              <a:ext cx="8157352" cy="1530304"/>
            </a:xfrm>
            <a:prstGeom prst="roundRect">
              <a:avLst>
                <a:gd name="adj" fmla="val 9536"/>
              </a:avLst>
            </a:prstGeom>
            <a:solidFill>
              <a:schemeClr val="bg1"/>
            </a:solidFill>
            <a:ln w="38100">
              <a:solidFill>
                <a:srgbClr val="5BC5E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021414" y="7663838"/>
              <a:ext cx="793559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Hình </a:t>
              </a:r>
              <a:r>
                <a:rPr lang="vi-VN" sz="4000" dirty="0">
                  <a:latin typeface="Cambria" panose="02040503050406030204" pitchFamily="18" charset="0"/>
                  <a:ea typeface="Cambria" panose="02040503050406030204" pitchFamily="18" charset="0"/>
                </a:rPr>
                <a:t>tam giác màu xanh dương có dạng </a:t>
              </a:r>
              <a:r>
                <a:rPr lang="vi-VN" sz="4000" b="1" dirty="0">
                  <a:solidFill>
                    <a:srgbClr val="DD401D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hình tam giác cân</a:t>
              </a:r>
              <a:r>
                <a:rPr lang="vi-VN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b="31293"/>
          <a:stretch/>
        </p:blipFill>
        <p:spPr>
          <a:xfrm>
            <a:off x="1229604" y="1083044"/>
            <a:ext cx="6608593" cy="21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3"/>
          <p:cNvSpPr/>
          <p:nvPr/>
        </p:nvSpPr>
        <p:spPr>
          <a:xfrm>
            <a:off x="1513247" y="1205280"/>
            <a:ext cx="14630400" cy="4689967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9977" y="346593"/>
            <a:ext cx="15405927" cy="76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8"/>
            <a:chOff x="0" y="0"/>
            <a:chExt cx="15501660" cy="5887943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grpSp>
        <p:nvGrpSpPr>
          <p:cNvPr id="40" name="Group 39"/>
          <p:cNvGrpSpPr/>
          <p:nvPr/>
        </p:nvGrpSpPr>
        <p:grpSpPr>
          <a:xfrm>
            <a:off x="1289051" y="1012351"/>
            <a:ext cx="15262365" cy="3178699"/>
            <a:chOff x="1564696" y="1964801"/>
            <a:chExt cx="15262365" cy="3178699"/>
          </a:xfrm>
        </p:grpSpPr>
        <p:sp>
          <p:nvSpPr>
            <p:cNvPr id="41" name="Freeform 3"/>
            <p:cNvSpPr/>
            <p:nvPr/>
          </p:nvSpPr>
          <p:spPr>
            <a:xfrm>
              <a:off x="15377398" y="4588493"/>
              <a:ext cx="483361" cy="555007"/>
            </a:xfrm>
            <a:custGeom>
              <a:avLst/>
              <a:gdLst/>
              <a:ahLst/>
              <a:cxnLst/>
              <a:rect l="l" t="t" r="r" b="b"/>
              <a:pathLst>
                <a:path w="483361" h="555007">
                  <a:moveTo>
                    <a:pt x="0" y="0"/>
                  </a:moveTo>
                  <a:lnTo>
                    <a:pt x="483361" y="0"/>
                  </a:lnTo>
                  <a:lnTo>
                    <a:pt x="483361" y="555007"/>
                  </a:lnTo>
                  <a:lnTo>
                    <a:pt x="0" y="5550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Freeform 4"/>
            <p:cNvSpPr/>
            <p:nvPr/>
          </p:nvSpPr>
          <p:spPr>
            <a:xfrm>
              <a:off x="16237671" y="1964801"/>
              <a:ext cx="589390" cy="676753"/>
            </a:xfrm>
            <a:custGeom>
              <a:avLst/>
              <a:gdLst/>
              <a:ahLst/>
              <a:cxnLst/>
              <a:rect l="l" t="t" r="r" b="b"/>
              <a:pathLst>
                <a:path w="589390" h="676753">
                  <a:moveTo>
                    <a:pt x="0" y="0"/>
                  </a:moveTo>
                  <a:lnTo>
                    <a:pt x="589391" y="0"/>
                  </a:lnTo>
                  <a:lnTo>
                    <a:pt x="589391" y="676753"/>
                  </a:lnTo>
                  <a:lnTo>
                    <a:pt x="0" y="676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3" name="Freeform 5"/>
            <p:cNvSpPr/>
            <p:nvPr/>
          </p:nvSpPr>
          <p:spPr>
            <a:xfrm>
              <a:off x="1564696" y="2051035"/>
              <a:ext cx="514288" cy="590519"/>
            </a:xfrm>
            <a:custGeom>
              <a:avLst/>
              <a:gdLst/>
              <a:ahLst/>
              <a:cxnLst/>
              <a:rect l="l" t="t" r="r" b="b"/>
              <a:pathLst>
                <a:path w="514288" h="590519">
                  <a:moveTo>
                    <a:pt x="0" y="0"/>
                  </a:moveTo>
                  <a:lnTo>
                    <a:pt x="514288" y="0"/>
                  </a:lnTo>
                  <a:lnTo>
                    <a:pt x="514288" y="590519"/>
                  </a:lnTo>
                  <a:lnTo>
                    <a:pt x="0" y="5905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1803339" y="1237267"/>
            <a:ext cx="14351061" cy="3948579"/>
            <a:chOff x="2101544" y="1365944"/>
            <a:chExt cx="14351061" cy="3948579"/>
          </a:xfrm>
        </p:grpSpPr>
        <p:sp>
          <p:nvSpPr>
            <p:cNvPr id="25" name="Freeform 3"/>
            <p:cNvSpPr/>
            <p:nvPr/>
          </p:nvSpPr>
          <p:spPr>
            <a:xfrm>
              <a:off x="2101544" y="1365944"/>
              <a:ext cx="14351061" cy="394857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9459" h="909421">
                  <a:moveTo>
                    <a:pt x="506328" y="0"/>
                  </a:moveTo>
                  <a:lnTo>
                    <a:pt x="5469459" y="0"/>
                  </a:lnTo>
                  <a:cubicBezTo>
                    <a:pt x="5263863" y="299075"/>
                    <a:pt x="5695615" y="695725"/>
                    <a:pt x="4852672" y="897224"/>
                  </a:cubicBezTo>
                  <a:lnTo>
                    <a:pt x="95137" y="909421"/>
                  </a:lnTo>
                  <a:cubicBezTo>
                    <a:pt x="95137" y="610346"/>
                    <a:pt x="-295495" y="299075"/>
                    <a:pt x="506328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</p:sp>
        <p:sp>
          <p:nvSpPr>
            <p:cNvPr id="2" name="Rectangle 1"/>
            <p:cNvSpPr/>
            <p:nvPr/>
          </p:nvSpPr>
          <p:spPr>
            <a:xfrm>
              <a:off x="2598724" y="1942449"/>
              <a:ext cx="1328459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quanh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cuộc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sống</a:t>
              </a:r>
              <a:r>
                <a:rPr lang="en-GB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hằng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6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ngày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0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3001" y="3009901"/>
            <a:ext cx="16078200" cy="4724399"/>
            <a:chOff x="1143001" y="3009901"/>
            <a:chExt cx="16078200" cy="4724399"/>
          </a:xfrm>
        </p:grpSpPr>
        <p:sp>
          <p:nvSpPr>
            <p:cNvPr id="4" name="Freeform 3"/>
            <p:cNvSpPr/>
            <p:nvPr/>
          </p:nvSpPr>
          <p:spPr>
            <a:xfrm>
              <a:off x="1143001" y="3009901"/>
              <a:ext cx="16078200" cy="4724399"/>
            </a:xfrm>
            <a:custGeom>
              <a:avLst/>
              <a:gdLst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5374322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411191 w 5374322"/>
                <a:gd name="connsiteY0" fmla="*/ 0 h 909421"/>
                <a:gd name="connsiteX1" fmla="*/ 5374322 w 5374322"/>
                <a:gd name="connsiteY1" fmla="*/ 0 h 909421"/>
                <a:gd name="connsiteX2" fmla="*/ 4757535 w 5374322"/>
                <a:gd name="connsiteY2" fmla="*/ 897224 h 909421"/>
                <a:gd name="connsiteX3" fmla="*/ 0 w 5374322"/>
                <a:gd name="connsiteY3" fmla="*/ 909421 h 909421"/>
                <a:gd name="connsiteX4" fmla="*/ 411191 w 5374322"/>
                <a:gd name="connsiteY4" fmla="*/ 0 h 909421"/>
                <a:gd name="connsiteX0" fmla="*/ 506328 w 5469459"/>
                <a:gd name="connsiteY0" fmla="*/ 0 h 909421"/>
                <a:gd name="connsiteX1" fmla="*/ 5469459 w 5469459"/>
                <a:gd name="connsiteY1" fmla="*/ 0 h 909421"/>
                <a:gd name="connsiteX2" fmla="*/ 4852672 w 5469459"/>
                <a:gd name="connsiteY2" fmla="*/ 897224 h 909421"/>
                <a:gd name="connsiteX3" fmla="*/ 95137 w 5469459"/>
                <a:gd name="connsiteY3" fmla="*/ 909421 h 909421"/>
                <a:gd name="connsiteX4" fmla="*/ 506328 w 5469459"/>
                <a:gd name="connsiteY4" fmla="*/ 0 h 909421"/>
                <a:gd name="connsiteX0" fmla="*/ 389410 w 5646862"/>
                <a:gd name="connsiteY0" fmla="*/ 0 h 915664"/>
                <a:gd name="connsiteX1" fmla="*/ 5646862 w 5646862"/>
                <a:gd name="connsiteY1" fmla="*/ 6243 h 915664"/>
                <a:gd name="connsiteX2" fmla="*/ 5030075 w 5646862"/>
                <a:gd name="connsiteY2" fmla="*/ 903467 h 915664"/>
                <a:gd name="connsiteX3" fmla="*/ 272540 w 5646862"/>
                <a:gd name="connsiteY3" fmla="*/ 915664 h 915664"/>
                <a:gd name="connsiteX4" fmla="*/ 389410 w 5646862"/>
                <a:gd name="connsiteY4" fmla="*/ 0 h 915664"/>
                <a:gd name="connsiteX0" fmla="*/ 116870 w 5374322"/>
                <a:gd name="connsiteY0" fmla="*/ 0 h 915664"/>
                <a:gd name="connsiteX1" fmla="*/ 5374322 w 5374322"/>
                <a:gd name="connsiteY1" fmla="*/ 6243 h 915664"/>
                <a:gd name="connsiteX2" fmla="*/ 4757535 w 5374322"/>
                <a:gd name="connsiteY2" fmla="*/ 903467 h 915664"/>
                <a:gd name="connsiteX3" fmla="*/ 0 w 5374322"/>
                <a:gd name="connsiteY3" fmla="*/ 915664 h 915664"/>
                <a:gd name="connsiteX4" fmla="*/ 116870 w 5374322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15664"/>
                <a:gd name="connsiteX1" fmla="*/ 5591621 w 5591621"/>
                <a:gd name="connsiteY1" fmla="*/ 6243 h 915664"/>
                <a:gd name="connsiteX2" fmla="*/ 4974834 w 5591621"/>
                <a:gd name="connsiteY2" fmla="*/ 903467 h 915664"/>
                <a:gd name="connsiteX3" fmla="*/ 217299 w 5591621"/>
                <a:gd name="connsiteY3" fmla="*/ 915664 h 915664"/>
                <a:gd name="connsiteX4" fmla="*/ 334169 w 5591621"/>
                <a:gd name="connsiteY4" fmla="*/ 0 h 915664"/>
                <a:gd name="connsiteX0" fmla="*/ 334169 w 5591621"/>
                <a:gd name="connsiteY0" fmla="*/ 0 h 903467"/>
                <a:gd name="connsiteX1" fmla="*/ 5591621 w 5591621"/>
                <a:gd name="connsiteY1" fmla="*/ 6243 h 903467"/>
                <a:gd name="connsiteX2" fmla="*/ 4974834 w 5591621"/>
                <a:gd name="connsiteY2" fmla="*/ 903467 h 903467"/>
                <a:gd name="connsiteX3" fmla="*/ 217299 w 5591621"/>
                <a:gd name="connsiteY3" fmla="*/ 903178 h 903467"/>
                <a:gd name="connsiteX4" fmla="*/ 334169 w 5591621"/>
                <a:gd name="connsiteY4" fmla="*/ 0 h 903467"/>
                <a:gd name="connsiteX0" fmla="*/ 135461 w 5392913"/>
                <a:gd name="connsiteY0" fmla="*/ 0 h 903467"/>
                <a:gd name="connsiteX1" fmla="*/ 5392913 w 5392913"/>
                <a:gd name="connsiteY1" fmla="*/ 6243 h 903467"/>
                <a:gd name="connsiteX2" fmla="*/ 4776126 w 5392913"/>
                <a:gd name="connsiteY2" fmla="*/ 903467 h 903467"/>
                <a:gd name="connsiteX3" fmla="*/ 18591 w 5392913"/>
                <a:gd name="connsiteY3" fmla="*/ 903178 h 903467"/>
                <a:gd name="connsiteX4" fmla="*/ 135461 w 5392913"/>
                <a:gd name="connsiteY4" fmla="*/ 0 h 903467"/>
                <a:gd name="connsiteX0" fmla="*/ 0 w 5489811"/>
                <a:gd name="connsiteY0" fmla="*/ 0 h 903467"/>
                <a:gd name="connsiteX1" fmla="*/ 5489811 w 5489811"/>
                <a:gd name="connsiteY1" fmla="*/ 6243 h 903467"/>
                <a:gd name="connsiteX2" fmla="*/ 4873024 w 5489811"/>
                <a:gd name="connsiteY2" fmla="*/ 903467 h 903467"/>
                <a:gd name="connsiteX3" fmla="*/ 115489 w 5489811"/>
                <a:gd name="connsiteY3" fmla="*/ 903178 h 903467"/>
                <a:gd name="connsiteX4" fmla="*/ 0 w 5489811"/>
                <a:gd name="connsiteY4" fmla="*/ 0 h 903467"/>
                <a:gd name="connsiteX0" fmla="*/ 52651 w 5542462"/>
                <a:gd name="connsiteY0" fmla="*/ 0 h 903467"/>
                <a:gd name="connsiteX1" fmla="*/ 5542462 w 5542462"/>
                <a:gd name="connsiteY1" fmla="*/ 6243 h 903467"/>
                <a:gd name="connsiteX2" fmla="*/ 4925675 w 5542462"/>
                <a:gd name="connsiteY2" fmla="*/ 903467 h 903467"/>
                <a:gd name="connsiteX3" fmla="*/ 168140 w 5542462"/>
                <a:gd name="connsiteY3" fmla="*/ 903178 h 903467"/>
                <a:gd name="connsiteX4" fmla="*/ 52651 w 5542462"/>
                <a:gd name="connsiteY4" fmla="*/ 0 h 90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2462" h="903467">
                  <a:moveTo>
                    <a:pt x="52651" y="0"/>
                  </a:moveTo>
                  <a:lnTo>
                    <a:pt x="5542462" y="6243"/>
                  </a:lnTo>
                  <a:cubicBezTo>
                    <a:pt x="5336866" y="305318"/>
                    <a:pt x="5768618" y="701968"/>
                    <a:pt x="4925675" y="903467"/>
                  </a:cubicBezTo>
                  <a:lnTo>
                    <a:pt x="168140" y="903178"/>
                  </a:lnTo>
                  <a:cubicBezTo>
                    <a:pt x="-312067" y="410565"/>
                    <a:pt x="428111" y="308440"/>
                    <a:pt x="52651" y="0"/>
                  </a:cubicBezTo>
                  <a:close/>
                </a:path>
              </a:pathLst>
            </a:custGeom>
            <a:solidFill>
              <a:schemeClr val="bg1"/>
            </a:solidFill>
            <a:ln cap="sq">
              <a:noFill/>
              <a:prstDash val="solid"/>
              <a:miter/>
            </a:ln>
          </p:spPr>
        </p:sp>
        <p:sp>
          <p:nvSpPr>
            <p:cNvPr id="12" name="Rectangle 11"/>
            <p:cNvSpPr/>
            <p:nvPr/>
          </p:nvSpPr>
          <p:spPr>
            <a:xfrm>
              <a:off x="2343150" y="3945177"/>
              <a:ext cx="139065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3 – 5 HS lên bốc thăm 1 hình bất kì, mô tả để các bạn đoán xem đó là hình </a:t>
              </a:r>
              <a:r>
                <a:rPr lang="vi-VN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6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6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Freeform 2"/>
          <p:cNvSpPr/>
          <p:nvPr/>
        </p:nvSpPr>
        <p:spPr>
          <a:xfrm>
            <a:off x="10725571" y="6157709"/>
            <a:ext cx="3752429" cy="3961843"/>
          </a:xfrm>
          <a:custGeom>
            <a:avLst/>
            <a:gdLst/>
            <a:ahLst/>
            <a:cxnLst/>
            <a:rect l="l" t="t" r="r" b="b"/>
            <a:pathLst>
              <a:path w="3879914" h="4114800">
                <a:moveTo>
                  <a:pt x="0" y="0"/>
                </a:moveTo>
                <a:lnTo>
                  <a:pt x="3879914" y="0"/>
                </a:lnTo>
                <a:lnTo>
                  <a:pt x="3879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4876800" y="7134871"/>
            <a:ext cx="5372100" cy="3099187"/>
          </a:xfrm>
          <a:custGeom>
            <a:avLst/>
            <a:gdLst/>
            <a:ahLst/>
            <a:cxnLst/>
            <a:rect l="l" t="t" r="r" b="b"/>
            <a:pathLst>
              <a:path w="6379535" h="4114800">
                <a:moveTo>
                  <a:pt x="0" y="0"/>
                </a:moveTo>
                <a:lnTo>
                  <a:pt x="6379535" y="0"/>
                </a:lnTo>
                <a:lnTo>
                  <a:pt x="6379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4"/>
          <p:cNvSpPr/>
          <p:nvPr/>
        </p:nvSpPr>
        <p:spPr>
          <a:xfrm>
            <a:off x="14683379" y="5634941"/>
            <a:ext cx="3758184" cy="4547938"/>
          </a:xfrm>
          <a:custGeom>
            <a:avLst/>
            <a:gdLst/>
            <a:ahLst/>
            <a:cxnLst/>
            <a:rect l="l" t="t" r="r" b="b"/>
            <a:pathLst>
              <a:path w="3401568" h="4114800">
                <a:moveTo>
                  <a:pt x="0" y="0"/>
                </a:moveTo>
                <a:lnTo>
                  <a:pt x="3401568" y="0"/>
                </a:lnTo>
                <a:lnTo>
                  <a:pt x="3401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5"/>
          <p:cNvSpPr/>
          <p:nvPr/>
        </p:nvSpPr>
        <p:spPr>
          <a:xfrm>
            <a:off x="913317" y="6078778"/>
            <a:ext cx="3682746" cy="4114800"/>
          </a:xfrm>
          <a:custGeom>
            <a:avLst/>
            <a:gdLst/>
            <a:ahLst/>
            <a:cxnLst/>
            <a:rect l="l" t="t" r="r" b="b"/>
            <a:pathLst>
              <a:path w="3682746" h="4114800">
                <a:moveTo>
                  <a:pt x="0" y="0"/>
                </a:moveTo>
                <a:lnTo>
                  <a:pt x="3682746" y="0"/>
                </a:lnTo>
                <a:lnTo>
                  <a:pt x="36827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417" y="167124"/>
            <a:ext cx="16039966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5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3"/>
          <p:cNvSpPr/>
          <p:nvPr/>
        </p:nvSpPr>
        <p:spPr>
          <a:xfrm>
            <a:off x="1513247" y="1205280"/>
            <a:ext cx="14630400" cy="4689967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5935" y="475133"/>
            <a:ext cx="15393734" cy="76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2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14800" y="-2324100"/>
            <a:ext cx="22801016" cy="144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4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77398" y="4588493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7671" y="1964801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696" y="2051035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" y="-126593"/>
            <a:ext cx="1383893" cy="13838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55666" y="421924"/>
            <a:ext cx="4761389" cy="1420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570" y="1299639"/>
            <a:ext cx="17247079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Freeform 3"/>
          <p:cNvSpPr/>
          <p:nvPr/>
        </p:nvSpPr>
        <p:spPr>
          <a:xfrm>
            <a:off x="1513247" y="1205280"/>
            <a:ext cx="14630400" cy="4689967"/>
          </a:xfrm>
          <a:custGeom>
            <a:avLst/>
            <a:gdLst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5374322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411191 w 5374322"/>
              <a:gd name="connsiteY0" fmla="*/ 0 h 909421"/>
              <a:gd name="connsiteX1" fmla="*/ 5374322 w 5374322"/>
              <a:gd name="connsiteY1" fmla="*/ 0 h 909421"/>
              <a:gd name="connsiteX2" fmla="*/ 4757535 w 5374322"/>
              <a:gd name="connsiteY2" fmla="*/ 897224 h 909421"/>
              <a:gd name="connsiteX3" fmla="*/ 0 w 5374322"/>
              <a:gd name="connsiteY3" fmla="*/ 909421 h 909421"/>
              <a:gd name="connsiteX4" fmla="*/ 411191 w 5374322"/>
              <a:gd name="connsiteY4" fmla="*/ 0 h 909421"/>
              <a:gd name="connsiteX0" fmla="*/ 506328 w 5469459"/>
              <a:gd name="connsiteY0" fmla="*/ 0 h 909421"/>
              <a:gd name="connsiteX1" fmla="*/ 5469459 w 5469459"/>
              <a:gd name="connsiteY1" fmla="*/ 0 h 909421"/>
              <a:gd name="connsiteX2" fmla="*/ 4852672 w 5469459"/>
              <a:gd name="connsiteY2" fmla="*/ 897224 h 909421"/>
              <a:gd name="connsiteX3" fmla="*/ 95137 w 5469459"/>
              <a:gd name="connsiteY3" fmla="*/ 909421 h 909421"/>
              <a:gd name="connsiteX4" fmla="*/ 506328 w 5469459"/>
              <a:gd name="connsiteY4" fmla="*/ 0 h 9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9459" h="909421">
                <a:moveTo>
                  <a:pt x="506328" y="0"/>
                </a:moveTo>
                <a:lnTo>
                  <a:pt x="5469459" y="0"/>
                </a:lnTo>
                <a:cubicBezTo>
                  <a:pt x="5263863" y="299075"/>
                  <a:pt x="5695615" y="695725"/>
                  <a:pt x="4852672" y="897224"/>
                </a:cubicBezTo>
                <a:lnTo>
                  <a:pt x="95137" y="909421"/>
                </a:lnTo>
                <a:cubicBezTo>
                  <a:pt x="95137" y="610346"/>
                  <a:pt x="-295495" y="299075"/>
                  <a:pt x="506328" y="0"/>
                </a:cubicBezTo>
                <a:close/>
              </a:path>
            </a:pathLst>
          </a:custGeom>
          <a:solidFill>
            <a:schemeClr val="bg1">
              <a:alpha val="62000"/>
            </a:schemeClr>
          </a:solidFill>
          <a:ln cap="sq">
            <a:noFill/>
            <a:prstDash val="solid"/>
            <a:miter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0365" y="286367"/>
            <a:ext cx="15686368" cy="76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43000" y="952500"/>
            <a:ext cx="16459200" cy="84582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4" name="Freeform 3"/>
          <p:cNvSpPr/>
          <p:nvPr/>
        </p:nvSpPr>
        <p:spPr>
          <a:xfrm>
            <a:off x="4108751" y="1725456"/>
            <a:ext cx="9071833" cy="7401305"/>
          </a:xfrm>
          <a:custGeom>
            <a:avLst/>
            <a:gdLst/>
            <a:ahLst/>
            <a:cxnLst/>
            <a:rect l="l" t="t" r="r" b="b"/>
            <a:pathLst>
              <a:path w="7547833" h="5953505">
                <a:moveTo>
                  <a:pt x="0" y="0"/>
                </a:moveTo>
                <a:lnTo>
                  <a:pt x="7547833" y="0"/>
                </a:lnTo>
                <a:lnTo>
                  <a:pt x="7547833" y="5953505"/>
                </a:lnTo>
                <a:lnTo>
                  <a:pt x="0" y="59535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272" t="-17966" r="-72459" b="-5423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1953647" y="1590052"/>
            <a:ext cx="3676650" cy="2209800"/>
            <a:chOff x="1801247" y="1437652"/>
            <a:chExt cx="3676650" cy="220980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945146" y="1437652"/>
              <a:ext cx="3388853" cy="2209800"/>
            </a:xfrm>
            <a:prstGeom prst="wedgeRoundRectCallout">
              <a:avLst>
                <a:gd name="adj1" fmla="val 47719"/>
                <a:gd name="adj2" fmla="val 74478"/>
                <a:gd name="adj3" fmla="val 16667"/>
              </a:avLst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1247" y="1573056"/>
              <a:ext cx="367665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gấp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658600" y="6057900"/>
            <a:ext cx="5715000" cy="2438400"/>
            <a:chOff x="9839325" y="1544781"/>
            <a:chExt cx="7381875" cy="2152330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9839325" y="1544781"/>
              <a:ext cx="7381875" cy="2152330"/>
            </a:xfrm>
            <a:prstGeom prst="wedgeRoundRectCallout">
              <a:avLst>
                <a:gd name="adj1" fmla="val -31976"/>
                <a:gd name="adj2" fmla="val -678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915524" y="1675990"/>
              <a:ext cx="7305676" cy="1711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34600" y="1321220"/>
            <a:ext cx="7010400" cy="2183980"/>
            <a:chOff x="9982200" y="1544781"/>
            <a:chExt cx="7010400" cy="218398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982200" y="1544781"/>
              <a:ext cx="7010400" cy="2183980"/>
            </a:xfrm>
            <a:prstGeom prst="wedgeRoundRectCallout">
              <a:avLst>
                <a:gd name="adj1" fmla="val -55468"/>
                <a:gd name="adj2" fmla="val 410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58400" y="1667275"/>
              <a:ext cx="6934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85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494546" y="2758340"/>
            <a:ext cx="11336253" cy="4747359"/>
            <a:chOff x="1762187" y="2855773"/>
            <a:chExt cx="15849600" cy="3741867"/>
          </a:xfrm>
        </p:grpSpPr>
        <p:sp>
          <p:nvSpPr>
            <p:cNvPr id="2" name="Freeform 3"/>
            <p:cNvSpPr/>
            <p:nvPr/>
          </p:nvSpPr>
          <p:spPr>
            <a:xfrm>
              <a:off x="1762187" y="2855773"/>
              <a:ext cx="15849600" cy="3741867"/>
            </a:xfrm>
            <a:custGeom>
              <a:avLst/>
              <a:gdLst/>
              <a:ahLst/>
              <a:cxnLst/>
              <a:rect l="l" t="t" r="r" b="b"/>
              <a:pathLst>
                <a:path w="4963131" h="897224">
                  <a:moveTo>
                    <a:pt x="0" y="0"/>
                  </a:moveTo>
                  <a:lnTo>
                    <a:pt x="4963131" y="0"/>
                  </a:lnTo>
                  <a:lnTo>
                    <a:pt x="4963131" y="897224"/>
                  </a:lnTo>
                  <a:lnTo>
                    <a:pt x="0" y="897224"/>
                  </a:lnTo>
                  <a:close/>
                </a:path>
              </a:pathLst>
            </a:custGeom>
            <a:solidFill>
              <a:schemeClr val="bg1"/>
            </a:solidFill>
            <a:ln w="190500" cap="sq">
              <a:solidFill>
                <a:srgbClr val="41C48D"/>
              </a:solidFill>
              <a:prstDash val="solid"/>
              <a:miter/>
            </a:ln>
          </p:spPr>
        </p:sp>
        <p:sp>
          <p:nvSpPr>
            <p:cNvPr id="12" name="Rectangle 11"/>
            <p:cNvSpPr/>
            <p:nvPr/>
          </p:nvSpPr>
          <p:spPr>
            <a:xfrm>
              <a:off x="3301074" y="3409686"/>
              <a:ext cx="13245336" cy="2474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Tìm ra </a:t>
              </a:r>
              <a:r>
                <a:rPr lang="vi-VN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các loại hình tam giác được nhắc đến trong cuộc </a:t>
              </a:r>
              <a:r>
                <a:rPr lang="vi-VN" sz="66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hội </a:t>
              </a:r>
              <a:r>
                <a:rPr lang="vi-VN" sz="6600" dirty="0">
                  <a:latin typeface="Cambria" panose="02040503050406030204" pitchFamily="18" charset="0"/>
                  <a:ea typeface="Cambria" panose="02040503050406030204" pitchFamily="18" charset="0"/>
                </a:rPr>
                <a:t>thoại của 3 bạn.</a:t>
              </a:r>
              <a:endParaRPr lang="en-GB" sz="6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7" name="Freeform 6"/>
          <p:cNvSpPr/>
          <p:nvPr/>
        </p:nvSpPr>
        <p:spPr>
          <a:xfrm rot="20457209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42" y="3589937"/>
            <a:ext cx="7124699" cy="6697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7834" y="-571500"/>
            <a:ext cx="8754615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-32600" y="8776455"/>
            <a:ext cx="20443827" cy="1548645"/>
            <a:chOff x="-32600" y="8776455"/>
            <a:chExt cx="20443827" cy="1548645"/>
          </a:xfrm>
        </p:grpSpPr>
        <p:sp>
          <p:nvSpPr>
            <p:cNvPr id="21" name="Freeform 6"/>
            <p:cNvSpPr/>
            <p:nvPr/>
          </p:nvSpPr>
          <p:spPr>
            <a:xfrm>
              <a:off x="-32600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6"/>
            <p:cNvSpPr/>
            <p:nvPr/>
          </p:nvSpPr>
          <p:spPr>
            <a:xfrm>
              <a:off x="6673251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6"/>
            <p:cNvSpPr/>
            <p:nvPr/>
          </p:nvSpPr>
          <p:spPr>
            <a:xfrm>
              <a:off x="13542239" y="8776455"/>
              <a:ext cx="6868988" cy="1548645"/>
            </a:xfrm>
            <a:custGeom>
              <a:avLst/>
              <a:gdLst/>
              <a:ahLst/>
              <a:cxnLst/>
              <a:rect l="l" t="t" r="r" b="b"/>
              <a:pathLst>
                <a:path w="6868988" h="1548645">
                  <a:moveTo>
                    <a:pt x="0" y="0"/>
                  </a:moveTo>
                  <a:lnTo>
                    <a:pt x="6868988" y="0"/>
                  </a:lnTo>
                  <a:lnTo>
                    <a:pt x="6868988" y="1548645"/>
                  </a:lnTo>
                  <a:lnTo>
                    <a:pt x="0" y="1548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 rot="-1142791">
            <a:off x="44091" y="527050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0" y="0"/>
                </a:moveTo>
                <a:lnTo>
                  <a:pt x="3436193" y="0"/>
                </a:lnTo>
                <a:lnTo>
                  <a:pt x="3436193" y="1228439"/>
                </a:lnTo>
                <a:lnTo>
                  <a:pt x="0" y="12284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648708" flipH="1">
            <a:off x="14814270" y="311384"/>
            <a:ext cx="3436193" cy="1228439"/>
          </a:xfrm>
          <a:custGeom>
            <a:avLst/>
            <a:gdLst/>
            <a:ahLst/>
            <a:cxnLst/>
            <a:rect l="l" t="t" r="r" b="b"/>
            <a:pathLst>
              <a:path w="3436193" h="1228439">
                <a:moveTo>
                  <a:pt x="3436193" y="0"/>
                </a:moveTo>
                <a:lnTo>
                  <a:pt x="0" y="0"/>
                </a:lnTo>
                <a:lnTo>
                  <a:pt x="0" y="1228439"/>
                </a:lnTo>
                <a:lnTo>
                  <a:pt x="3436193" y="1228439"/>
                </a:lnTo>
                <a:lnTo>
                  <a:pt x="343619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16019" y="5741724"/>
            <a:ext cx="11626245" cy="4415957"/>
            <a:chOff x="0" y="0"/>
            <a:chExt cx="15501660" cy="5887942"/>
          </a:xfrm>
        </p:grpSpPr>
        <p:grpSp>
          <p:nvGrpSpPr>
            <p:cNvPr id="12" name="Group 12"/>
            <p:cNvGrpSpPr/>
            <p:nvPr/>
          </p:nvGrpSpPr>
          <p:grpSpPr>
            <a:xfrm>
              <a:off x="1752054" y="5084858"/>
              <a:ext cx="12434145" cy="803085"/>
              <a:chOff x="0" y="0"/>
              <a:chExt cx="1642667" cy="1060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642667" cy="106095"/>
              </a:xfrm>
              <a:custGeom>
                <a:avLst/>
                <a:gdLst/>
                <a:ahLst/>
                <a:cxnLst/>
                <a:rect l="l" t="t" r="r" b="b"/>
                <a:pathLst>
                  <a:path w="1642667" h="106095">
                    <a:moveTo>
                      <a:pt x="821334" y="0"/>
                    </a:moveTo>
                    <a:cubicBezTo>
                      <a:pt x="367724" y="0"/>
                      <a:pt x="0" y="23750"/>
                      <a:pt x="0" y="53048"/>
                    </a:cubicBezTo>
                    <a:cubicBezTo>
                      <a:pt x="0" y="82345"/>
                      <a:pt x="367724" y="106095"/>
                      <a:pt x="821334" y="106095"/>
                    </a:cubicBezTo>
                    <a:cubicBezTo>
                      <a:pt x="1274943" y="106095"/>
                      <a:pt x="1642667" y="82345"/>
                      <a:pt x="1642667" y="53048"/>
                    </a:cubicBezTo>
                    <a:cubicBezTo>
                      <a:pt x="1642667" y="23750"/>
                      <a:pt x="1274943" y="0"/>
                      <a:pt x="821334" y="0"/>
                    </a:cubicBezTo>
                    <a:close/>
                  </a:path>
                </a:pathLst>
              </a:custGeom>
              <a:solidFill>
                <a:srgbClr val="42321F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154000" y="-37679"/>
                <a:ext cx="1334667" cy="13382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0" y="521353"/>
              <a:ext cx="644481" cy="740010"/>
            </a:xfrm>
            <a:custGeom>
              <a:avLst/>
              <a:gdLst/>
              <a:ahLst/>
              <a:cxnLst/>
              <a:rect l="l" t="t" r="r" b="b"/>
              <a:pathLst>
                <a:path w="644481" h="740010">
                  <a:moveTo>
                    <a:pt x="0" y="0"/>
                  </a:moveTo>
                  <a:lnTo>
                    <a:pt x="644481" y="0"/>
                  </a:lnTo>
                  <a:lnTo>
                    <a:pt x="644481" y="740009"/>
                  </a:lnTo>
                  <a:lnTo>
                    <a:pt x="0" y="7400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5983736" y="0"/>
              <a:ext cx="3970782" cy="5486400"/>
            </a:xfrm>
            <a:custGeom>
              <a:avLst/>
              <a:gdLst/>
              <a:ahLst/>
              <a:cxnLst/>
              <a:rect l="l" t="t" r="r" b="b"/>
              <a:pathLst>
                <a:path w="3970782" h="5486400">
                  <a:moveTo>
                    <a:pt x="0" y="0"/>
                  </a:moveTo>
                  <a:lnTo>
                    <a:pt x="3970782" y="0"/>
                  </a:lnTo>
                  <a:lnTo>
                    <a:pt x="397078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9562391" y="0"/>
              <a:ext cx="5939269" cy="5486400"/>
            </a:xfrm>
            <a:custGeom>
              <a:avLst/>
              <a:gdLst/>
              <a:ahLst/>
              <a:cxnLst/>
              <a:rect l="l" t="t" r="r" b="b"/>
              <a:pathLst>
                <a:path w="5939269" h="5486400">
                  <a:moveTo>
                    <a:pt x="0" y="0"/>
                  </a:moveTo>
                  <a:lnTo>
                    <a:pt x="5939269" y="0"/>
                  </a:lnTo>
                  <a:lnTo>
                    <a:pt x="5939269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 flipH="1">
              <a:off x="644481" y="401542"/>
              <a:ext cx="5996066" cy="5486400"/>
            </a:xfrm>
            <a:custGeom>
              <a:avLst/>
              <a:gdLst/>
              <a:ahLst/>
              <a:cxnLst/>
              <a:rect l="l" t="t" r="r" b="b"/>
              <a:pathLst>
                <a:path w="5996066" h="5486400">
                  <a:moveTo>
                    <a:pt x="5996066" y="0"/>
                  </a:moveTo>
                  <a:lnTo>
                    <a:pt x="0" y="0"/>
                  </a:lnTo>
                  <a:lnTo>
                    <a:pt x="0" y="5486400"/>
                  </a:lnTo>
                  <a:lnTo>
                    <a:pt x="5996066" y="5486400"/>
                  </a:lnTo>
                  <a:lnTo>
                    <a:pt x="5996066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xmlns="" r:embed="rId1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9" name="Freeform 19"/>
          <p:cNvSpPr/>
          <p:nvPr/>
        </p:nvSpPr>
        <p:spPr>
          <a:xfrm>
            <a:off x="945572" y="7416105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733621" y="7122950"/>
            <a:ext cx="2669687" cy="2720700"/>
          </a:xfrm>
          <a:custGeom>
            <a:avLst/>
            <a:gdLst/>
            <a:ahLst/>
            <a:cxnLst/>
            <a:rect l="l" t="t" r="r" b="b"/>
            <a:pathLst>
              <a:path w="2669687" h="2720700">
                <a:moveTo>
                  <a:pt x="0" y="0"/>
                </a:moveTo>
                <a:lnTo>
                  <a:pt x="2669687" y="0"/>
                </a:lnTo>
                <a:lnTo>
                  <a:pt x="2669687" y="2720700"/>
                </a:lnTo>
                <a:lnTo>
                  <a:pt x="0" y="27207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76722" y="6042881"/>
            <a:ext cx="483361" cy="555007"/>
          </a:xfrm>
          <a:custGeom>
            <a:avLst/>
            <a:gdLst/>
            <a:ahLst/>
            <a:cxnLst/>
            <a:rect l="l" t="t" r="r" b="b"/>
            <a:pathLst>
              <a:path w="483361" h="555007">
                <a:moveTo>
                  <a:pt x="0" y="0"/>
                </a:moveTo>
                <a:lnTo>
                  <a:pt x="483361" y="0"/>
                </a:lnTo>
                <a:lnTo>
                  <a:pt x="483361" y="555007"/>
                </a:lnTo>
                <a:lnTo>
                  <a:pt x="0" y="555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37671" y="1964801"/>
            <a:ext cx="589390" cy="676753"/>
          </a:xfrm>
          <a:custGeom>
            <a:avLst/>
            <a:gdLst/>
            <a:ahLst/>
            <a:cxnLst/>
            <a:rect l="l" t="t" r="r" b="b"/>
            <a:pathLst>
              <a:path w="589390" h="676753">
                <a:moveTo>
                  <a:pt x="0" y="0"/>
                </a:moveTo>
                <a:lnTo>
                  <a:pt x="589391" y="0"/>
                </a:lnTo>
                <a:lnTo>
                  <a:pt x="589391" y="676753"/>
                </a:lnTo>
                <a:lnTo>
                  <a:pt x="0" y="67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64696" y="2051035"/>
            <a:ext cx="514288" cy="590519"/>
          </a:xfrm>
          <a:custGeom>
            <a:avLst/>
            <a:gdLst/>
            <a:ahLst/>
            <a:cxnLst/>
            <a:rect l="l" t="t" r="r" b="b"/>
            <a:pathLst>
              <a:path w="514288" h="590519">
                <a:moveTo>
                  <a:pt x="0" y="0"/>
                </a:moveTo>
                <a:lnTo>
                  <a:pt x="514288" y="0"/>
                </a:lnTo>
                <a:lnTo>
                  <a:pt x="514288" y="590519"/>
                </a:lnTo>
                <a:lnTo>
                  <a:pt x="0" y="5905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609600" y="507828"/>
            <a:ext cx="19416528" cy="722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143000" y="952500"/>
            <a:ext cx="16459200" cy="8458200"/>
          </a:xfrm>
          <a:custGeom>
            <a:avLst/>
            <a:gdLst/>
            <a:ahLst/>
            <a:cxnLst/>
            <a:rect l="l" t="t" r="r" b="b"/>
            <a:pathLst>
              <a:path w="4963131" h="897224">
                <a:moveTo>
                  <a:pt x="0" y="0"/>
                </a:moveTo>
                <a:lnTo>
                  <a:pt x="4963131" y="0"/>
                </a:lnTo>
                <a:lnTo>
                  <a:pt x="4963131" y="897224"/>
                </a:lnTo>
                <a:lnTo>
                  <a:pt x="0" y="897224"/>
                </a:lnTo>
                <a:close/>
              </a:path>
            </a:pathLst>
          </a:custGeom>
          <a:solidFill>
            <a:schemeClr val="bg1"/>
          </a:solidFill>
          <a:ln w="190500" cap="sq">
            <a:solidFill>
              <a:srgbClr val="41C48D"/>
            </a:solidFill>
            <a:prstDash val="solid"/>
            <a:miter/>
          </a:ln>
        </p:spPr>
      </p:sp>
      <p:sp>
        <p:nvSpPr>
          <p:cNvPr id="4" name="Freeform 3"/>
          <p:cNvSpPr/>
          <p:nvPr/>
        </p:nvSpPr>
        <p:spPr>
          <a:xfrm>
            <a:off x="4108751" y="1725456"/>
            <a:ext cx="9071833" cy="7401305"/>
          </a:xfrm>
          <a:custGeom>
            <a:avLst/>
            <a:gdLst/>
            <a:ahLst/>
            <a:cxnLst/>
            <a:rect l="l" t="t" r="r" b="b"/>
            <a:pathLst>
              <a:path w="7547833" h="5953505">
                <a:moveTo>
                  <a:pt x="0" y="0"/>
                </a:moveTo>
                <a:lnTo>
                  <a:pt x="7547833" y="0"/>
                </a:lnTo>
                <a:lnTo>
                  <a:pt x="7547833" y="5953505"/>
                </a:lnTo>
                <a:lnTo>
                  <a:pt x="0" y="595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272" t="-17966" r="-72459" b="-5423"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1953647" y="1590052"/>
            <a:ext cx="3676650" cy="2209800"/>
            <a:chOff x="1801247" y="1437652"/>
            <a:chExt cx="3676650" cy="2209800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1945146" y="1437652"/>
              <a:ext cx="3388853" cy="2209800"/>
            </a:xfrm>
            <a:prstGeom prst="wedgeRoundRectCallout">
              <a:avLst>
                <a:gd name="adj1" fmla="val 47719"/>
                <a:gd name="adj2" fmla="val 74478"/>
                <a:gd name="adj3" fmla="val 16667"/>
              </a:avLst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1247" y="1573056"/>
              <a:ext cx="367665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gấp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này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39238" y="6057899"/>
            <a:ext cx="6734362" cy="2621733"/>
            <a:chOff x="8522649" y="1544780"/>
            <a:chExt cx="8698551" cy="231415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8522649" y="1544780"/>
              <a:ext cx="8698551" cy="2314155"/>
            </a:xfrm>
            <a:prstGeom prst="wedgeRoundRectCallout">
              <a:avLst>
                <a:gd name="adj1" fmla="val -31976"/>
                <a:gd name="adj2" fmla="val -67826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22649" y="1574432"/>
              <a:ext cx="8698551" cy="2254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dạng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tam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giác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đấy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!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134600" y="1321220"/>
            <a:ext cx="7010400" cy="2183980"/>
            <a:chOff x="9982200" y="1544781"/>
            <a:chExt cx="7010400" cy="218398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9982200" y="1544781"/>
              <a:ext cx="7010400" cy="2183980"/>
            </a:xfrm>
            <a:prstGeom prst="wedgeRoundRectCallout">
              <a:avLst>
                <a:gd name="adj1" fmla="val -55468"/>
                <a:gd name="adj2" fmla="val 410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058400" y="1667275"/>
              <a:ext cx="69342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trái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vuộng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nhau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Cánh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buồm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bên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nhọn</a:t>
              </a:r>
              <a:r>
                <a:rPr lang="en-GB" sz="4000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GB" sz="4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93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663</Words>
  <Application>Microsoft Office PowerPoint</Application>
  <PresentationFormat>Custom</PresentationFormat>
  <Paragraphs>104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Cambria Math</vt:lpstr>
      <vt:lpstr>Arial</vt:lpstr>
      <vt:lpstr>Times New Roman</vt:lpstr>
      <vt:lpstr>SVN-Newton</vt:lpstr>
      <vt:lpstr>Calibri</vt:lpstr>
      <vt:lpstr>#9Slide06 SVNDope Script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T12_Hinhtamgiac</dc:title>
  <cp:lastModifiedBy>Laptop T&amp;T</cp:lastModifiedBy>
  <cp:revision>38</cp:revision>
  <dcterms:created xsi:type="dcterms:W3CDTF">2006-08-16T00:00:00Z</dcterms:created>
  <dcterms:modified xsi:type="dcterms:W3CDTF">2024-10-10T14:25:43Z</dcterms:modified>
  <dc:identifier>DAGSPO286d8</dc:identifier>
</cp:coreProperties>
</file>